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19"/>
  </p:notesMasterIdLst>
  <p:handoutMasterIdLst>
    <p:handoutMasterId r:id="rId20"/>
  </p:handoutMasterIdLst>
  <p:sldIdLst>
    <p:sldId id="266" r:id="rId5"/>
    <p:sldId id="257" r:id="rId6"/>
    <p:sldId id="274" r:id="rId7"/>
    <p:sldId id="268" r:id="rId8"/>
    <p:sldId id="269" r:id="rId9"/>
    <p:sldId id="273" r:id="rId10"/>
    <p:sldId id="270" r:id="rId11"/>
    <p:sldId id="276" r:id="rId12"/>
    <p:sldId id="275" r:id="rId13"/>
    <p:sldId id="277" r:id="rId14"/>
    <p:sldId id="278" r:id="rId15"/>
    <p:sldId id="271" r:id="rId16"/>
    <p:sldId id="279"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6" d="100"/>
          <a:sy n="76" d="100"/>
        </p:scale>
        <p:origin x="114" y="180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hyperlink" Target="https://www.kaggle.com/radmirzosimov/telecom-users-dataset" TargetMode="Externa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hyperlink" Target="https://www.kaggle.com/radmirzosimov/telecom-users-dataset" TargetMode="External"/><Relationship Id="rId7" Type="http://schemas.openxmlformats.org/officeDocument/2006/relationships/image" Target="../media/image7.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t>Telecom Churn Prediction Dataset, with categorical variables describing the customer base and the services used and numerical variables with service time (tenure) and Service fees paid</a:t>
          </a:r>
        </a:p>
        <a:p>
          <a:pPr>
            <a:lnSpc>
              <a:spcPct val="100000"/>
            </a:lnSpc>
            <a:defRPr cap="all"/>
          </a:pPr>
          <a:r>
            <a:rPr lang="en-US" dirty="0"/>
            <a:t>Source: </a:t>
          </a:r>
          <a:r>
            <a:rPr lang="en-US" dirty="0">
              <a:hlinkClick xmlns:r="http://schemas.openxmlformats.org/officeDocument/2006/relationships" r:id="rId1"/>
            </a:rPr>
            <a:t>Kaggle</a:t>
          </a:r>
          <a:endParaRPr lang="en-US" dirty="0"/>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t>Describe the dataset and the relationships between Churn and customer Attributes (Categorical and numerical)</a:t>
          </a:r>
        </a:p>
        <a:p>
          <a:pPr>
            <a:lnSpc>
              <a:spcPct val="100000"/>
            </a:lnSpc>
            <a:defRPr cap="all"/>
          </a:pPr>
          <a:r>
            <a:rPr lang="en-US" dirty="0"/>
            <a:t>predict which customers will likely be cancelling their subscription and change to a new telecom provider</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t>Exploratory Data Analysis and visualizing the relationships between target variable and features</a:t>
          </a:r>
        </a:p>
        <a:p>
          <a:pPr>
            <a:lnSpc>
              <a:spcPct val="100000"/>
            </a:lnSpc>
            <a:defRPr cap="all"/>
          </a:pPr>
          <a:r>
            <a:rPr lang="en-US" dirty="0"/>
            <a:t>Use Machine Learning Models for Classifying the Customers (Likely to Churn or Not Churn) and predicting the service disruption</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81245"/>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446870"/>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331245"/>
          <a:ext cx="2812500" cy="1168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Telecom Churn Prediction Dataset, with categorical variables describing the customer base and the services used and numerical variables with service time (tenure) and Service fees paid</a:t>
          </a:r>
        </a:p>
        <a:p>
          <a:pPr marL="0" lvl="0" indent="0" algn="ctr" defTabSz="488950">
            <a:lnSpc>
              <a:spcPct val="100000"/>
            </a:lnSpc>
            <a:spcBef>
              <a:spcPct val="0"/>
            </a:spcBef>
            <a:spcAft>
              <a:spcPct val="35000"/>
            </a:spcAft>
            <a:buNone/>
            <a:defRPr cap="all"/>
          </a:pPr>
          <a:r>
            <a:rPr lang="en-US" sz="1100" kern="1200" dirty="0"/>
            <a:t>Source: </a:t>
          </a:r>
          <a:r>
            <a:rPr lang="en-US" sz="1100" kern="1200" dirty="0">
              <a:hlinkClick xmlns:r="http://schemas.openxmlformats.org/officeDocument/2006/relationships" r:id="rId3"/>
            </a:rPr>
            <a:t>Kaggle</a:t>
          </a:r>
          <a:endParaRPr lang="en-US" sz="1100" kern="1200" dirty="0"/>
        </a:p>
      </dsp:txBody>
      <dsp:txXfrm>
        <a:off x="89662" y="2331245"/>
        <a:ext cx="2812500" cy="1168909"/>
      </dsp:txXfrm>
    </dsp:sp>
    <dsp:sp modelId="{0E81F59E-BE24-4A43-8B4D-78AE486DB35A}">
      <dsp:nvSpPr>
        <dsp:cNvPr id="0" name=""/>
        <dsp:cNvSpPr/>
      </dsp:nvSpPr>
      <dsp:spPr>
        <a:xfrm>
          <a:off x="3942787" y="81245"/>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446870"/>
          <a:ext cx="984375" cy="98437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331245"/>
          <a:ext cx="2812500" cy="1168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Describe the dataset and the relationships between Churn and customer Attributes (Categorical and numerical)</a:t>
          </a:r>
        </a:p>
        <a:p>
          <a:pPr marL="0" lvl="0" indent="0" algn="ctr" defTabSz="488950">
            <a:lnSpc>
              <a:spcPct val="100000"/>
            </a:lnSpc>
            <a:spcBef>
              <a:spcPct val="0"/>
            </a:spcBef>
            <a:spcAft>
              <a:spcPct val="35000"/>
            </a:spcAft>
            <a:buNone/>
            <a:defRPr cap="all"/>
          </a:pPr>
          <a:r>
            <a:rPr lang="en-US" sz="1100" kern="1200" dirty="0"/>
            <a:t>predict which customers will likely be cancelling their subscription and change to a new telecom provider</a:t>
          </a:r>
        </a:p>
      </dsp:txBody>
      <dsp:txXfrm>
        <a:off x="3394350" y="2331245"/>
        <a:ext cx="2812500" cy="1168909"/>
      </dsp:txXfrm>
    </dsp:sp>
    <dsp:sp modelId="{81253FDF-02A1-40D1-89CA-3EA7AF168FD7}">
      <dsp:nvSpPr>
        <dsp:cNvPr id="0" name=""/>
        <dsp:cNvSpPr/>
      </dsp:nvSpPr>
      <dsp:spPr>
        <a:xfrm>
          <a:off x="7247475" y="81245"/>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446870"/>
          <a:ext cx="984375" cy="984375"/>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331245"/>
          <a:ext cx="2812500" cy="1168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Exploratory Data Analysis and visualizing the relationships between target variable and features</a:t>
          </a:r>
        </a:p>
        <a:p>
          <a:pPr marL="0" lvl="0" indent="0" algn="ctr" defTabSz="488950">
            <a:lnSpc>
              <a:spcPct val="100000"/>
            </a:lnSpc>
            <a:spcBef>
              <a:spcPct val="0"/>
            </a:spcBef>
            <a:spcAft>
              <a:spcPct val="35000"/>
            </a:spcAft>
            <a:buNone/>
            <a:defRPr cap="all"/>
          </a:pPr>
          <a:r>
            <a:rPr lang="en-US" sz="1100" kern="1200" dirty="0"/>
            <a:t>Use Machine Learning Models for Classifying the Customers (Likely to Churn or Not Churn) and predicting the service disruption</a:t>
          </a:r>
        </a:p>
      </dsp:txBody>
      <dsp:txXfrm>
        <a:off x="6699037" y="2331245"/>
        <a:ext cx="2812500" cy="1168909"/>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196E41-FF1D-47B9-94B3-4D5D1893AE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a:extLst>
              <a:ext uri="{FF2B5EF4-FFF2-40B4-BE49-F238E27FC236}">
                <a16:creationId xmlns:a16="http://schemas.microsoft.com/office/drawing/2014/main" id="{ED634F96-A919-48C8-A418-AE261744EA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34C716-601F-4A38-B80B-EB8ACF710725}" type="datetimeFigureOut">
              <a:rPr lang="en-CH" smtClean="0"/>
              <a:t>07/05/2021</a:t>
            </a:fld>
            <a:endParaRPr lang="en-CH"/>
          </a:p>
        </p:txBody>
      </p:sp>
      <p:sp>
        <p:nvSpPr>
          <p:cNvPr id="4" name="Footer Placeholder 3">
            <a:extLst>
              <a:ext uri="{FF2B5EF4-FFF2-40B4-BE49-F238E27FC236}">
                <a16:creationId xmlns:a16="http://schemas.microsoft.com/office/drawing/2014/main" id="{0D6B8CF8-AD8F-4C65-866D-3E7B22DE3C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5" name="Slide Number Placeholder 4">
            <a:extLst>
              <a:ext uri="{FF2B5EF4-FFF2-40B4-BE49-F238E27FC236}">
                <a16:creationId xmlns:a16="http://schemas.microsoft.com/office/drawing/2014/main" id="{0217846F-DC16-4904-93D7-3A64849397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B97FD9-FA96-4445-87EC-8AE5AE94FB07}" type="slidenum">
              <a:rPr lang="en-CH" smtClean="0"/>
              <a:t>‹#›</a:t>
            </a:fld>
            <a:endParaRPr lang="en-CH"/>
          </a:p>
        </p:txBody>
      </p:sp>
    </p:spTree>
    <p:extLst>
      <p:ext uri="{BB962C8B-B14F-4D97-AF65-F5344CB8AC3E}">
        <p14:creationId xmlns:p14="http://schemas.microsoft.com/office/powerpoint/2010/main" val="15698208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2C41AE9-AA86-4D3C-814C-4A2BFDF731A0}" type="datetime1">
              <a:rPr lang="en-US" smtClean="0"/>
              <a:t>5/7/2021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EC0DDE-1276-46BB-98E3-767F20BE1B8B}"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9B96C0-C82F-4D05-9829-C23A89ECB8A3}"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5B13-C06E-4BA5-AE9F-ADC5FC3ECE5E}"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872CF96-83F0-4C1D-9DF3-C6903E5C570B}" type="datetime1">
              <a:rPr lang="en-US" smtClean="0"/>
              <a:t>5/7/2021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56FE58-CF88-40D7-84A0-E1BA7A2FE20B}" type="datetime1">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15BB4-4AF6-4BAB-9066-5751BEC698E9}" type="datetime1">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7D568D-659F-413D-9086-44053ED43DDC}" type="datetime1">
              <a:rPr lang="en-US" smtClean="0"/>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981EC5-19B5-45A8-AAA1-0805C113B1BD}" type="datetime1">
              <a:rPr lang="en-US" smtClean="0"/>
              <a:t>5/7/2021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5607198-F584-4F83-A06D-2FDCBC448482}" type="datetime1">
              <a:rPr lang="en-US" smtClean="0"/>
              <a:t>5/7/2021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7284EAE-AA83-4CE1-9CF0-B1FA941CFA1E}" type="datetime1">
              <a:rPr lang="en-US" smtClean="0"/>
              <a:t>5/7/2021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2D1F3FA-4C73-48C0-B4F3-80108CEBBAA5}" type="datetime1">
              <a:rPr lang="en-US" smtClean="0"/>
              <a:t>5/7/2021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Telecom Churn Prediction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62500" lnSpcReduction="20000"/>
          </a:bodyPr>
          <a:lstStyle/>
          <a:p>
            <a:pPr algn="l">
              <a:spcAft>
                <a:spcPts val="600"/>
              </a:spcAft>
            </a:pPr>
            <a:r>
              <a:rPr lang="en-US" sz="2200" dirty="0">
                <a:solidFill>
                  <a:srgbClr val="FFFFFF"/>
                </a:solidFill>
              </a:rPr>
              <a:t>Akos Redey</a:t>
            </a:r>
          </a:p>
          <a:p>
            <a:pPr algn="l">
              <a:spcAft>
                <a:spcPts val="600"/>
              </a:spcAft>
            </a:pPr>
            <a:r>
              <a:rPr lang="en-US" sz="1800" dirty="0">
                <a:solidFill>
                  <a:srgbClr val="FFFFFF"/>
                </a:solidFill>
              </a:rPr>
              <a:t>Mini project Applied Machine Learning Propulsion Academy, 7 May 2021</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fontScale="90000"/>
          </a:bodyPr>
          <a:lstStyle/>
          <a:p>
            <a:r>
              <a:rPr lang="en-US" dirty="0"/>
              <a:t>Modeling – Hyperparameter Tuning	3/4</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56E43300-FEFA-4DE4-9280-F38FF51F3B6E}"/>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9" name="TextBox 8">
            <a:extLst>
              <a:ext uri="{FF2B5EF4-FFF2-40B4-BE49-F238E27FC236}">
                <a16:creationId xmlns:a16="http://schemas.microsoft.com/office/drawing/2014/main" id="{D5E3D577-ED92-48BD-A2EB-F1036AAF2AB6}"/>
              </a:ext>
            </a:extLst>
          </p:cNvPr>
          <p:cNvSpPr txBox="1"/>
          <p:nvPr/>
        </p:nvSpPr>
        <p:spPr>
          <a:xfrm>
            <a:off x="7615986" y="1767006"/>
            <a:ext cx="4362654" cy="3754874"/>
          </a:xfrm>
          <a:prstGeom prst="rect">
            <a:avLst/>
          </a:prstGeom>
          <a:noFill/>
        </p:spPr>
        <p:txBody>
          <a:bodyPr wrap="square" rtlCol="0">
            <a:spAutoFit/>
          </a:bodyPr>
          <a:lstStyle/>
          <a:p>
            <a:r>
              <a:rPr lang="en-GB" sz="1400" b="1" dirty="0"/>
              <a:t>Random Search</a:t>
            </a:r>
          </a:p>
          <a:p>
            <a:endParaRPr lang="en-GB" sz="1400" b="1" dirty="0"/>
          </a:p>
          <a:p>
            <a:pPr marL="285750" indent="-285750">
              <a:buFont typeface="Arial" panose="020B0604020202020204" pitchFamily="34" charset="0"/>
              <a:buChar char="•"/>
            </a:pPr>
            <a:r>
              <a:rPr lang="en-GB" sz="1400" dirty="0"/>
              <a:t>We performed a hyperparameter tuning with randomized search on all the 5 models with 80% mean performance, plus additionally on the next best performing Random Forest Classifier model (79% mean cross validation score)</a:t>
            </a:r>
          </a:p>
          <a:p>
            <a:pPr marL="285750" indent="-285750">
              <a:buFont typeface="Arial" panose="020B0604020202020204" pitchFamily="34" charset="0"/>
              <a:buChar char="•"/>
            </a:pPr>
            <a:r>
              <a:rPr lang="en-GB" sz="1400" dirty="0"/>
              <a:t>Out of the 6 models, there are 3, which perform the best:</a:t>
            </a:r>
          </a:p>
          <a:p>
            <a:pPr marL="742950" lvl="1" indent="-285750">
              <a:buFont typeface="Arial" panose="020B0604020202020204" pitchFamily="34" charset="0"/>
              <a:buChar char="•"/>
            </a:pPr>
            <a:r>
              <a:rPr lang="en-GB" sz="1400" dirty="0"/>
              <a:t>LDA: Linear Discriminant Analyst</a:t>
            </a:r>
          </a:p>
          <a:p>
            <a:pPr marL="742950" lvl="1" indent="-285750">
              <a:buFont typeface="Arial" panose="020B0604020202020204" pitchFamily="34" charset="0"/>
              <a:buChar char="•"/>
            </a:pPr>
            <a:r>
              <a:rPr lang="en-GB" sz="1400" dirty="0"/>
              <a:t>LR: Logistic Regression</a:t>
            </a:r>
          </a:p>
          <a:p>
            <a:pPr marL="742950" lvl="1" indent="-285750">
              <a:buFont typeface="Arial" panose="020B0604020202020204" pitchFamily="34" charset="0"/>
              <a:buChar char="•"/>
            </a:pPr>
            <a:r>
              <a:rPr lang="en-GB" sz="1400" dirty="0"/>
              <a:t>ADA: Ada Boost Classifier</a:t>
            </a:r>
          </a:p>
          <a:p>
            <a:pPr marL="266700" lvl="1" indent="-266700">
              <a:buFont typeface="Arial" panose="020B0604020202020204" pitchFamily="34" charset="0"/>
              <a:buChar char="•"/>
            </a:pPr>
            <a:r>
              <a:rPr lang="en-GB" sz="1400" dirty="0"/>
              <a:t>For the above models we ran a grid search for fine-tuning the hyperparameters and for LDA and LR we could slightly improve the mean test scores</a:t>
            </a:r>
          </a:p>
          <a:p>
            <a:pPr marL="266700" lvl="1" indent="-266700">
              <a:buFont typeface="Arial" panose="020B0604020202020204" pitchFamily="34" charset="0"/>
              <a:buChar char="•"/>
            </a:pPr>
            <a:r>
              <a:rPr lang="en-GB" sz="1400" dirty="0"/>
              <a:t>We compared the three models more closely, fit them and check their prediction performance</a:t>
            </a:r>
          </a:p>
        </p:txBody>
      </p:sp>
      <p:pic>
        <p:nvPicPr>
          <p:cNvPr id="5" name="Picture 4">
            <a:extLst>
              <a:ext uri="{FF2B5EF4-FFF2-40B4-BE49-F238E27FC236}">
                <a16:creationId xmlns:a16="http://schemas.microsoft.com/office/drawing/2014/main" id="{D883B843-4749-4C6F-A8F3-082790719DC9}"/>
              </a:ext>
            </a:extLst>
          </p:cNvPr>
          <p:cNvPicPr>
            <a:picLocks noChangeAspect="1"/>
          </p:cNvPicPr>
          <p:nvPr/>
        </p:nvPicPr>
        <p:blipFill>
          <a:blip r:embed="rId4"/>
          <a:stretch>
            <a:fillRect/>
          </a:stretch>
        </p:blipFill>
        <p:spPr>
          <a:xfrm>
            <a:off x="1440000" y="1441360"/>
            <a:ext cx="5764023" cy="2291000"/>
          </a:xfrm>
          <a:prstGeom prst="rect">
            <a:avLst/>
          </a:prstGeom>
        </p:spPr>
      </p:pic>
      <p:pic>
        <p:nvPicPr>
          <p:cNvPr id="11" name="Picture 10">
            <a:extLst>
              <a:ext uri="{FF2B5EF4-FFF2-40B4-BE49-F238E27FC236}">
                <a16:creationId xmlns:a16="http://schemas.microsoft.com/office/drawing/2014/main" id="{C54F8EFD-49B9-4E07-8C4E-E9725A101649}"/>
              </a:ext>
            </a:extLst>
          </p:cNvPr>
          <p:cNvPicPr>
            <a:picLocks noChangeAspect="1"/>
          </p:cNvPicPr>
          <p:nvPr/>
        </p:nvPicPr>
        <p:blipFill>
          <a:blip r:embed="rId5"/>
          <a:stretch>
            <a:fillRect/>
          </a:stretch>
        </p:blipFill>
        <p:spPr>
          <a:xfrm>
            <a:off x="1440000" y="3920575"/>
            <a:ext cx="5764023" cy="2213030"/>
          </a:xfrm>
          <a:prstGeom prst="rect">
            <a:avLst/>
          </a:prstGeom>
        </p:spPr>
      </p:pic>
    </p:spTree>
    <p:extLst>
      <p:ext uri="{BB962C8B-B14F-4D97-AF65-F5344CB8AC3E}">
        <p14:creationId xmlns:p14="http://schemas.microsoft.com/office/powerpoint/2010/main" val="372180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Modeling – Select Final Model		4/4</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2FD3438B-8C83-497E-A020-B50ADB5D78D6}"/>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9" name="TextBox 8">
            <a:extLst>
              <a:ext uri="{FF2B5EF4-FFF2-40B4-BE49-F238E27FC236}">
                <a16:creationId xmlns:a16="http://schemas.microsoft.com/office/drawing/2014/main" id="{9515AB48-A231-472A-8375-5C0AF9600428}"/>
              </a:ext>
            </a:extLst>
          </p:cNvPr>
          <p:cNvSpPr txBox="1"/>
          <p:nvPr/>
        </p:nvSpPr>
        <p:spPr>
          <a:xfrm>
            <a:off x="7717586" y="1555552"/>
            <a:ext cx="4362654" cy="5047536"/>
          </a:xfrm>
          <a:prstGeom prst="rect">
            <a:avLst/>
          </a:prstGeom>
          <a:noFill/>
        </p:spPr>
        <p:txBody>
          <a:bodyPr wrap="square" rtlCol="0">
            <a:spAutoFit/>
          </a:bodyPr>
          <a:lstStyle/>
          <a:p>
            <a:r>
              <a:rPr lang="en-GB" sz="1400" b="1" dirty="0"/>
              <a:t>Comparison</a:t>
            </a:r>
          </a:p>
          <a:p>
            <a:endParaRPr lang="en-GB" sz="1400" b="1" dirty="0"/>
          </a:p>
          <a:p>
            <a:pPr marL="285750" indent="-285750">
              <a:buFont typeface="Arial" panose="020B0604020202020204" pitchFamily="34" charset="0"/>
              <a:buChar char="•"/>
            </a:pPr>
            <a:r>
              <a:rPr lang="en-GB" sz="1400" dirty="0"/>
              <a:t>We compared the prediction performance of the following models:</a:t>
            </a:r>
          </a:p>
          <a:p>
            <a:pPr marL="742950" lvl="1" indent="-285750">
              <a:buFont typeface="Arial" panose="020B0604020202020204" pitchFamily="34" charset="0"/>
              <a:buChar char="•"/>
            </a:pPr>
            <a:r>
              <a:rPr lang="en-GB" sz="1400" dirty="0"/>
              <a:t>LDA: Linear Discriminant Analyst</a:t>
            </a:r>
          </a:p>
          <a:p>
            <a:pPr marL="742950" lvl="1" indent="-285750">
              <a:buFont typeface="Arial" panose="020B0604020202020204" pitchFamily="34" charset="0"/>
              <a:buChar char="•"/>
            </a:pPr>
            <a:r>
              <a:rPr lang="en-GB" sz="1400" dirty="0"/>
              <a:t>LR: Logistic Regression</a:t>
            </a:r>
          </a:p>
          <a:p>
            <a:pPr marL="742950" lvl="1" indent="-285750">
              <a:buFont typeface="Arial" panose="020B0604020202020204" pitchFamily="34" charset="0"/>
              <a:buChar char="•"/>
            </a:pPr>
            <a:r>
              <a:rPr lang="en-GB" sz="1400" dirty="0"/>
              <a:t>ADA: Ada Boost Classifier</a:t>
            </a:r>
          </a:p>
          <a:p>
            <a:pPr marL="266700" lvl="1" indent="-266700">
              <a:buFont typeface="Arial" panose="020B0604020202020204" pitchFamily="34" charset="0"/>
              <a:buChar char="•"/>
            </a:pPr>
            <a:r>
              <a:rPr lang="en-GB" sz="1400" dirty="0"/>
              <a:t>Checking the classification report, we get comparable mean F1-scores (only ADA’s score is slightly lower) and ROC-curves, however if we compare the confusion matrices we can see that LDA has a better recall score and therefore it gives us a smaller false negative rate, which is important because we have less cases of churn which we predict as customers who stay and therefore slip under our radar; the other two algorithms had better False Positive scores</a:t>
            </a:r>
          </a:p>
          <a:p>
            <a:pPr marL="266700" lvl="1" indent="-266700">
              <a:buFont typeface="Arial" panose="020B0604020202020204" pitchFamily="34" charset="0"/>
              <a:buChar char="•"/>
            </a:pPr>
            <a:r>
              <a:rPr lang="en-GB" sz="1400" dirty="0"/>
              <a:t>We selected Linear Discriminant Analysis as our final model with ‘least squares solution’ and shrinkage parameter of 0.5</a:t>
            </a:r>
          </a:p>
          <a:p>
            <a:pPr marL="266700" lvl="1" indent="-266700">
              <a:buFont typeface="Arial" panose="020B0604020202020204" pitchFamily="34" charset="0"/>
              <a:buChar char="•"/>
            </a:pPr>
            <a:r>
              <a:rPr lang="en-GB" sz="1400" dirty="0"/>
              <a:t>LDA performed best as a simple algorithm, which not only can be used for dimensionality reduction, but for supervised classification</a:t>
            </a:r>
          </a:p>
        </p:txBody>
      </p:sp>
      <p:pic>
        <p:nvPicPr>
          <p:cNvPr id="5" name="Picture 4">
            <a:extLst>
              <a:ext uri="{FF2B5EF4-FFF2-40B4-BE49-F238E27FC236}">
                <a16:creationId xmlns:a16="http://schemas.microsoft.com/office/drawing/2014/main" id="{55C08704-47F1-4476-8C50-8A9F8312C909}"/>
              </a:ext>
            </a:extLst>
          </p:cNvPr>
          <p:cNvPicPr>
            <a:picLocks noChangeAspect="1"/>
          </p:cNvPicPr>
          <p:nvPr/>
        </p:nvPicPr>
        <p:blipFill>
          <a:blip r:embed="rId4"/>
          <a:stretch>
            <a:fillRect/>
          </a:stretch>
        </p:blipFill>
        <p:spPr>
          <a:xfrm>
            <a:off x="1440000" y="1555552"/>
            <a:ext cx="3365500" cy="1275701"/>
          </a:xfrm>
          <a:prstGeom prst="rect">
            <a:avLst/>
          </a:prstGeom>
        </p:spPr>
      </p:pic>
      <p:pic>
        <p:nvPicPr>
          <p:cNvPr id="11" name="Picture 10">
            <a:extLst>
              <a:ext uri="{FF2B5EF4-FFF2-40B4-BE49-F238E27FC236}">
                <a16:creationId xmlns:a16="http://schemas.microsoft.com/office/drawing/2014/main" id="{835D9D40-6D11-4BD5-A69B-8E066DF2F7FF}"/>
              </a:ext>
            </a:extLst>
          </p:cNvPr>
          <p:cNvPicPr>
            <a:picLocks noChangeAspect="1"/>
          </p:cNvPicPr>
          <p:nvPr/>
        </p:nvPicPr>
        <p:blipFill>
          <a:blip r:embed="rId5"/>
          <a:stretch>
            <a:fillRect/>
          </a:stretch>
        </p:blipFill>
        <p:spPr>
          <a:xfrm>
            <a:off x="5008143" y="1555552"/>
            <a:ext cx="2552700" cy="1722386"/>
          </a:xfrm>
          <a:prstGeom prst="rect">
            <a:avLst/>
          </a:prstGeom>
        </p:spPr>
      </p:pic>
      <p:pic>
        <p:nvPicPr>
          <p:cNvPr id="13" name="Picture 12">
            <a:extLst>
              <a:ext uri="{FF2B5EF4-FFF2-40B4-BE49-F238E27FC236}">
                <a16:creationId xmlns:a16="http://schemas.microsoft.com/office/drawing/2014/main" id="{6757C839-5874-47CD-AF37-2BD2A6DB8B1B}"/>
              </a:ext>
            </a:extLst>
          </p:cNvPr>
          <p:cNvPicPr>
            <a:picLocks noChangeAspect="1"/>
          </p:cNvPicPr>
          <p:nvPr/>
        </p:nvPicPr>
        <p:blipFill>
          <a:blip r:embed="rId6"/>
          <a:stretch>
            <a:fillRect/>
          </a:stretch>
        </p:blipFill>
        <p:spPr>
          <a:xfrm>
            <a:off x="1440000" y="3369125"/>
            <a:ext cx="3829584" cy="2724530"/>
          </a:xfrm>
          <a:prstGeom prst="rect">
            <a:avLst/>
          </a:prstGeom>
        </p:spPr>
      </p:pic>
    </p:spTree>
    <p:extLst>
      <p:ext uri="{BB962C8B-B14F-4D97-AF65-F5344CB8AC3E}">
        <p14:creationId xmlns:p14="http://schemas.microsoft.com/office/powerpoint/2010/main" val="1171963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Interpretation</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FFC88588-1C75-4A09-A5E1-FAF3739C4531}"/>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0" name="TextBox 9">
            <a:extLst>
              <a:ext uri="{FF2B5EF4-FFF2-40B4-BE49-F238E27FC236}">
                <a16:creationId xmlns:a16="http://schemas.microsoft.com/office/drawing/2014/main" id="{728D45F9-5D4F-4E13-A53F-7C77214F454A}"/>
              </a:ext>
            </a:extLst>
          </p:cNvPr>
          <p:cNvSpPr txBox="1"/>
          <p:nvPr/>
        </p:nvSpPr>
        <p:spPr>
          <a:xfrm>
            <a:off x="1440000" y="1380774"/>
            <a:ext cx="4362654" cy="307777"/>
          </a:xfrm>
          <a:prstGeom prst="rect">
            <a:avLst/>
          </a:prstGeom>
          <a:noFill/>
        </p:spPr>
        <p:txBody>
          <a:bodyPr wrap="square" rtlCol="0">
            <a:spAutoFit/>
          </a:bodyPr>
          <a:lstStyle/>
          <a:p>
            <a:r>
              <a:rPr lang="en-GB" sz="1400" b="1" dirty="0"/>
              <a:t>SHAP</a:t>
            </a:r>
          </a:p>
        </p:txBody>
      </p:sp>
      <p:sp>
        <p:nvSpPr>
          <p:cNvPr id="11" name="TextBox 10">
            <a:extLst>
              <a:ext uri="{FF2B5EF4-FFF2-40B4-BE49-F238E27FC236}">
                <a16:creationId xmlns:a16="http://schemas.microsoft.com/office/drawing/2014/main" id="{989332A5-EF9B-4FD6-9DE2-9026E1C0E23F}"/>
              </a:ext>
            </a:extLst>
          </p:cNvPr>
          <p:cNvSpPr txBox="1"/>
          <p:nvPr/>
        </p:nvSpPr>
        <p:spPr>
          <a:xfrm>
            <a:off x="1440000" y="2968823"/>
            <a:ext cx="4362654" cy="307777"/>
          </a:xfrm>
          <a:prstGeom prst="rect">
            <a:avLst/>
          </a:prstGeom>
          <a:noFill/>
        </p:spPr>
        <p:txBody>
          <a:bodyPr wrap="square" rtlCol="0">
            <a:spAutoFit/>
          </a:bodyPr>
          <a:lstStyle/>
          <a:p>
            <a:r>
              <a:rPr lang="en-GB" sz="1400" b="1" dirty="0"/>
              <a:t>LIME</a:t>
            </a:r>
          </a:p>
        </p:txBody>
      </p:sp>
      <p:sp>
        <p:nvSpPr>
          <p:cNvPr id="14" name="TextBox 13">
            <a:extLst>
              <a:ext uri="{FF2B5EF4-FFF2-40B4-BE49-F238E27FC236}">
                <a16:creationId xmlns:a16="http://schemas.microsoft.com/office/drawing/2014/main" id="{75CF59F7-AB74-4190-BD66-72CC23190AF3}"/>
              </a:ext>
            </a:extLst>
          </p:cNvPr>
          <p:cNvSpPr txBox="1"/>
          <p:nvPr/>
        </p:nvSpPr>
        <p:spPr>
          <a:xfrm>
            <a:off x="7554645" y="3225362"/>
            <a:ext cx="4362655" cy="2893100"/>
          </a:xfrm>
          <a:prstGeom prst="rect">
            <a:avLst/>
          </a:prstGeom>
          <a:noFill/>
        </p:spPr>
        <p:txBody>
          <a:bodyPr wrap="square" rtlCol="0">
            <a:spAutoFit/>
          </a:bodyPr>
          <a:lstStyle/>
          <a:p>
            <a:pPr marL="285750" indent="-285750">
              <a:buFont typeface="Arial" panose="020B0604020202020204" pitchFamily="34" charset="0"/>
              <a:buChar char="•"/>
            </a:pPr>
            <a:r>
              <a:rPr lang="en-GB" sz="1400" dirty="0"/>
              <a:t>We ran a model interpretation using the LDA predicted probabilities </a:t>
            </a:r>
          </a:p>
          <a:p>
            <a:pPr marL="285750" indent="-285750">
              <a:buFont typeface="Arial" panose="020B0604020202020204" pitchFamily="34" charset="0"/>
              <a:buChar char="•"/>
            </a:pPr>
            <a:r>
              <a:rPr lang="en-GB" sz="1400" dirty="0"/>
              <a:t>The Model interpretation based on the Shapley values interpreted the monthly charges of 50USD as a positive and a tenure of 1 month as a negative factor for the probability</a:t>
            </a:r>
          </a:p>
          <a:p>
            <a:pPr marL="285750" indent="-285750">
              <a:buFont typeface="Arial" panose="020B0604020202020204" pitchFamily="34" charset="0"/>
              <a:buChar char="•"/>
            </a:pPr>
            <a:r>
              <a:rPr lang="en-GB" sz="1400" dirty="0"/>
              <a:t>The Model interpretation using LIME gave us an even better insight, showing us that the tenure less than 9 months and the total charges less than 395 USD contributed to the prediction of the churn; whereas the monthly charges less than 70USD  and the longer term contract contributed to predicting the customer to stay</a:t>
            </a:r>
          </a:p>
        </p:txBody>
      </p:sp>
      <p:pic>
        <p:nvPicPr>
          <p:cNvPr id="16" name="Picture 15">
            <a:extLst>
              <a:ext uri="{FF2B5EF4-FFF2-40B4-BE49-F238E27FC236}">
                <a16:creationId xmlns:a16="http://schemas.microsoft.com/office/drawing/2014/main" id="{A7B03BD9-309E-4C8F-A922-BEBE776AAE0C}"/>
              </a:ext>
            </a:extLst>
          </p:cNvPr>
          <p:cNvPicPr>
            <a:picLocks noChangeAspect="1"/>
          </p:cNvPicPr>
          <p:nvPr/>
        </p:nvPicPr>
        <p:blipFill>
          <a:blip r:embed="rId4"/>
          <a:stretch>
            <a:fillRect/>
          </a:stretch>
        </p:blipFill>
        <p:spPr>
          <a:xfrm>
            <a:off x="1440000" y="1725320"/>
            <a:ext cx="9507277" cy="1019317"/>
          </a:xfrm>
          <a:prstGeom prst="rect">
            <a:avLst/>
          </a:prstGeom>
        </p:spPr>
      </p:pic>
      <p:pic>
        <p:nvPicPr>
          <p:cNvPr id="18" name="Picture 17">
            <a:extLst>
              <a:ext uri="{FF2B5EF4-FFF2-40B4-BE49-F238E27FC236}">
                <a16:creationId xmlns:a16="http://schemas.microsoft.com/office/drawing/2014/main" id="{53F7D2AF-236B-459D-8681-C064EA390994}"/>
              </a:ext>
            </a:extLst>
          </p:cNvPr>
          <p:cNvPicPr>
            <a:picLocks noChangeAspect="1"/>
          </p:cNvPicPr>
          <p:nvPr/>
        </p:nvPicPr>
        <p:blipFill>
          <a:blip r:embed="rId5"/>
          <a:stretch>
            <a:fillRect/>
          </a:stretch>
        </p:blipFill>
        <p:spPr>
          <a:xfrm>
            <a:off x="1440000" y="3302652"/>
            <a:ext cx="5992061" cy="3210373"/>
          </a:xfrm>
          <a:prstGeom prst="rect">
            <a:avLst/>
          </a:prstGeom>
        </p:spPr>
      </p:pic>
    </p:spTree>
    <p:extLst>
      <p:ext uri="{BB962C8B-B14F-4D97-AF65-F5344CB8AC3E}">
        <p14:creationId xmlns:p14="http://schemas.microsoft.com/office/powerpoint/2010/main" val="1674201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Auto ML Model recommendation</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FFC88588-1C75-4A09-A5E1-FAF3739C4531}"/>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10" name="TextBox 9">
            <a:extLst>
              <a:ext uri="{FF2B5EF4-FFF2-40B4-BE49-F238E27FC236}">
                <a16:creationId xmlns:a16="http://schemas.microsoft.com/office/drawing/2014/main" id="{AF2918FB-F291-45A1-9B83-5C878C6914FC}"/>
              </a:ext>
            </a:extLst>
          </p:cNvPr>
          <p:cNvSpPr txBox="1"/>
          <p:nvPr/>
        </p:nvSpPr>
        <p:spPr>
          <a:xfrm>
            <a:off x="1371600" y="4281934"/>
            <a:ext cx="10363200" cy="2462213"/>
          </a:xfrm>
          <a:prstGeom prst="rect">
            <a:avLst/>
          </a:prstGeom>
          <a:noFill/>
        </p:spPr>
        <p:txBody>
          <a:bodyPr wrap="square" rtlCol="0">
            <a:spAutoFit/>
          </a:bodyPr>
          <a:lstStyle/>
          <a:p>
            <a:pPr marL="285750" indent="-285750">
              <a:buFont typeface="Arial" panose="020B0604020202020204" pitchFamily="34" charset="0"/>
              <a:buChar char="•"/>
            </a:pPr>
            <a:r>
              <a:rPr lang="en-GB" sz="1400" dirty="0"/>
              <a:t>We ran an Auto ML experiment with </a:t>
            </a:r>
            <a:r>
              <a:rPr lang="en-GB" sz="1400" dirty="0" err="1"/>
              <a:t>Pycaret</a:t>
            </a:r>
            <a:r>
              <a:rPr lang="en-GB" sz="1400" dirty="0"/>
              <a:t>, as a check to see if our model considerations can be confirmed</a:t>
            </a:r>
          </a:p>
          <a:p>
            <a:pPr marL="285750" indent="-285750">
              <a:buFont typeface="Arial" panose="020B0604020202020204" pitchFamily="34" charset="0"/>
              <a:buChar char="•"/>
            </a:pPr>
            <a:r>
              <a:rPr lang="en-GB" sz="1400" dirty="0"/>
              <a:t>The algorithm recommended three models with the highest accuracy score: </a:t>
            </a:r>
          </a:p>
          <a:p>
            <a:pPr marL="742950" lvl="1" indent="-285750">
              <a:buFont typeface="Arial" panose="020B0604020202020204" pitchFamily="34" charset="0"/>
              <a:buChar char="•"/>
            </a:pPr>
            <a:r>
              <a:rPr lang="en-GB" sz="1400" dirty="0"/>
              <a:t>LR: </a:t>
            </a:r>
            <a:r>
              <a:rPr lang="en-GB" sz="1400" dirty="0" err="1"/>
              <a:t>Logsitic</a:t>
            </a:r>
            <a:r>
              <a:rPr lang="en-GB" sz="1400" dirty="0"/>
              <a:t> Regression, RIDGE: Ridge Classifier and LDA: Linear Discriminant Analysis</a:t>
            </a:r>
          </a:p>
          <a:p>
            <a:pPr marL="285750" indent="-285750">
              <a:buFont typeface="Arial" panose="020B0604020202020204" pitchFamily="34" charset="0"/>
              <a:buChar char="•"/>
            </a:pPr>
            <a:r>
              <a:rPr lang="en-GB" sz="1400" dirty="0"/>
              <a:t>As we too had LR and LDA among the best performing models, we used Auto ML to tune these two models and give us more insights regarding the ROC Curve, Prediction Error, Classification Report and Feature Importance</a:t>
            </a:r>
          </a:p>
          <a:p>
            <a:pPr marL="285750" indent="-285750">
              <a:buFont typeface="Arial" panose="020B0604020202020204" pitchFamily="34" charset="0"/>
              <a:buChar char="•"/>
            </a:pPr>
            <a:r>
              <a:rPr lang="en-GB" sz="1400" dirty="0"/>
              <a:t>The ROC-curve confirms, as the Classification Report too, that LDA has a better sensitivity rate, when it comes to false positives</a:t>
            </a:r>
          </a:p>
          <a:p>
            <a:pPr marL="285750" indent="-285750">
              <a:buFont typeface="Arial" panose="020B0604020202020204" pitchFamily="34" charset="0"/>
              <a:buChar char="•"/>
            </a:pPr>
            <a:r>
              <a:rPr lang="en-GB" sz="1400" dirty="0"/>
              <a:t>LDA has a lower prediction error (see above), and less cases of missing to predict the churn; also when it comes to false positives, LDA performs better; however it also has a higher false negative rate</a:t>
            </a:r>
          </a:p>
          <a:p>
            <a:pPr marL="285750" indent="-285750">
              <a:buFont typeface="Arial" panose="020B0604020202020204" pitchFamily="34" charset="0"/>
              <a:buChar char="•"/>
            </a:pPr>
            <a:r>
              <a:rPr lang="en-GB" sz="1400" dirty="0"/>
              <a:t>In the notebook we also included the Feature Importance graph, which shows that for LDA the most important feature is Monthly Charges, whereas for LR it is rather Dependents and Total Charges</a:t>
            </a:r>
          </a:p>
          <a:p>
            <a:endParaRPr lang="en-GB" sz="1400" b="1" dirty="0"/>
          </a:p>
        </p:txBody>
      </p:sp>
      <p:pic>
        <p:nvPicPr>
          <p:cNvPr id="18" name="Picture 17">
            <a:extLst>
              <a:ext uri="{FF2B5EF4-FFF2-40B4-BE49-F238E27FC236}">
                <a16:creationId xmlns:a16="http://schemas.microsoft.com/office/drawing/2014/main" id="{E4D2E2DB-6553-45C5-B197-B75D5BA956CC}"/>
              </a:ext>
            </a:extLst>
          </p:cNvPr>
          <p:cNvPicPr>
            <a:picLocks noChangeAspect="1"/>
          </p:cNvPicPr>
          <p:nvPr/>
        </p:nvPicPr>
        <p:blipFill>
          <a:blip r:embed="rId4"/>
          <a:stretch>
            <a:fillRect/>
          </a:stretch>
        </p:blipFill>
        <p:spPr>
          <a:xfrm>
            <a:off x="1476000" y="1440000"/>
            <a:ext cx="3635081" cy="2680342"/>
          </a:xfrm>
          <a:prstGeom prst="rect">
            <a:avLst/>
          </a:prstGeom>
        </p:spPr>
      </p:pic>
      <p:pic>
        <p:nvPicPr>
          <p:cNvPr id="20" name="Picture 19">
            <a:extLst>
              <a:ext uri="{FF2B5EF4-FFF2-40B4-BE49-F238E27FC236}">
                <a16:creationId xmlns:a16="http://schemas.microsoft.com/office/drawing/2014/main" id="{8706C92A-2777-45E0-8126-A18CE7CB20B3}"/>
              </a:ext>
            </a:extLst>
          </p:cNvPr>
          <p:cNvPicPr>
            <a:picLocks noChangeAspect="1"/>
          </p:cNvPicPr>
          <p:nvPr/>
        </p:nvPicPr>
        <p:blipFill>
          <a:blip r:embed="rId5"/>
          <a:stretch>
            <a:fillRect/>
          </a:stretch>
        </p:blipFill>
        <p:spPr>
          <a:xfrm>
            <a:off x="5658281" y="1440000"/>
            <a:ext cx="3502899" cy="2654975"/>
          </a:xfrm>
          <a:prstGeom prst="rect">
            <a:avLst/>
          </a:prstGeom>
        </p:spPr>
      </p:pic>
    </p:spTree>
    <p:extLst>
      <p:ext uri="{BB962C8B-B14F-4D97-AF65-F5344CB8AC3E}">
        <p14:creationId xmlns:p14="http://schemas.microsoft.com/office/powerpoint/2010/main" val="3065443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Automation, Version Control</a:t>
            </a:r>
          </a:p>
        </p:txBody>
      </p:sp>
      <p:grpSp>
        <p:nvGrpSpPr>
          <p:cNvPr id="5" name="Group 4">
            <a:extLst>
              <a:ext uri="{FF2B5EF4-FFF2-40B4-BE49-F238E27FC236}">
                <a16:creationId xmlns:a16="http://schemas.microsoft.com/office/drawing/2014/main" id="{5DB21B32-8DFD-4C5A-9D69-12E29BBB3B69}"/>
              </a:ext>
            </a:extLst>
          </p:cNvPr>
          <p:cNvGrpSpPr/>
          <p:nvPr/>
        </p:nvGrpSpPr>
        <p:grpSpPr>
          <a:xfrm>
            <a:off x="10800000" y="720000"/>
            <a:ext cx="720000" cy="720000"/>
            <a:chOff x="10800000" y="720000"/>
            <a:chExt cx="720000" cy="720000"/>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10800000" y="720000"/>
              <a:ext cx="720000" cy="720000"/>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pic>
          <p:nvPicPr>
            <p:cNvPr id="4" name="Graphic 3" descr="Gears">
              <a:extLst>
                <a:ext uri="{FF2B5EF4-FFF2-40B4-BE49-F238E27FC236}">
                  <a16:creationId xmlns:a16="http://schemas.microsoft.com/office/drawing/2014/main" id="{00C8F4E5-3A70-4245-BB16-EC62843BD9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53000" y="868082"/>
              <a:ext cx="414000" cy="414000"/>
            </a:xfrm>
            <a:prstGeom prst="rect">
              <a:avLst/>
            </a:prstGeom>
          </p:spPr>
        </p:pic>
      </p:grpSp>
      <p:sp>
        <p:nvSpPr>
          <p:cNvPr id="7" name="Slide Number Placeholder 6">
            <a:extLst>
              <a:ext uri="{FF2B5EF4-FFF2-40B4-BE49-F238E27FC236}">
                <a16:creationId xmlns:a16="http://schemas.microsoft.com/office/drawing/2014/main" id="{7C6E9DC8-6341-43CB-9C48-CE69F458CD83}"/>
              </a:ext>
            </a:extLst>
          </p:cNvPr>
          <p:cNvSpPr>
            <a:spLocks noGrp="1"/>
          </p:cNvSpPr>
          <p:nvPr>
            <p:ph type="sldNum" sz="quarter" idx="12"/>
          </p:nvPr>
        </p:nvSpPr>
        <p:spPr/>
        <p:txBody>
          <a:bodyPr/>
          <a:lstStyle/>
          <a:p>
            <a:fld id="{69E57DC2-970A-4B3E-BB1C-7A09969E49DF}" type="slidenum">
              <a:rPr lang="en-US" smtClean="0"/>
              <a:t>14</a:t>
            </a:fld>
            <a:endParaRPr lang="en-US" dirty="0"/>
          </a:p>
        </p:txBody>
      </p:sp>
      <p:pic>
        <p:nvPicPr>
          <p:cNvPr id="8" name="Picture 7">
            <a:extLst>
              <a:ext uri="{FF2B5EF4-FFF2-40B4-BE49-F238E27FC236}">
                <a16:creationId xmlns:a16="http://schemas.microsoft.com/office/drawing/2014/main" id="{44C261FE-6C31-4C36-BBFF-B01B41194679}"/>
              </a:ext>
            </a:extLst>
          </p:cNvPr>
          <p:cNvPicPr>
            <a:picLocks noChangeAspect="1"/>
          </p:cNvPicPr>
          <p:nvPr/>
        </p:nvPicPr>
        <p:blipFill>
          <a:blip r:embed="rId4"/>
          <a:stretch>
            <a:fillRect/>
          </a:stretch>
        </p:blipFill>
        <p:spPr>
          <a:xfrm>
            <a:off x="1440000" y="1435065"/>
            <a:ext cx="2395400" cy="3651366"/>
          </a:xfrm>
          <a:prstGeom prst="rect">
            <a:avLst/>
          </a:prstGeom>
        </p:spPr>
      </p:pic>
      <p:sp>
        <p:nvSpPr>
          <p:cNvPr id="9" name="TextBox 8">
            <a:extLst>
              <a:ext uri="{FF2B5EF4-FFF2-40B4-BE49-F238E27FC236}">
                <a16:creationId xmlns:a16="http://schemas.microsoft.com/office/drawing/2014/main" id="{53129C71-98AD-48B1-BD00-EC7CE99547FF}"/>
              </a:ext>
            </a:extLst>
          </p:cNvPr>
          <p:cNvSpPr txBox="1"/>
          <p:nvPr/>
        </p:nvSpPr>
        <p:spPr>
          <a:xfrm>
            <a:off x="6664306" y="1498565"/>
            <a:ext cx="4918094" cy="3539430"/>
          </a:xfrm>
          <a:prstGeom prst="rect">
            <a:avLst/>
          </a:prstGeom>
          <a:noFill/>
        </p:spPr>
        <p:txBody>
          <a:bodyPr wrap="square" rtlCol="0">
            <a:spAutoFit/>
          </a:bodyPr>
          <a:lstStyle/>
          <a:p>
            <a:r>
              <a:rPr lang="en-GB" sz="1400" b="1" dirty="0"/>
              <a:t>Preparing for Automation:</a:t>
            </a:r>
          </a:p>
          <a:p>
            <a:endParaRPr lang="en-GB" sz="1400" b="1" dirty="0"/>
          </a:p>
          <a:p>
            <a:pPr marL="285750" indent="-285750">
              <a:buFont typeface="Arial" panose="020B0604020202020204" pitchFamily="34" charset="0"/>
              <a:buChar char="•"/>
            </a:pPr>
            <a:r>
              <a:rPr lang="en-GB" sz="1400" dirty="0"/>
              <a:t>As a preparation step for automation, we created the tree and file structure for automating the process and deploying an ML-app</a:t>
            </a:r>
          </a:p>
          <a:p>
            <a:pPr marL="285750" indent="-285750">
              <a:buFont typeface="Arial" panose="020B0604020202020204" pitchFamily="34" charset="0"/>
              <a:buChar char="•"/>
            </a:pPr>
            <a:r>
              <a:rPr lang="en-GB" sz="1400" dirty="0"/>
              <a:t>Created the folders and python files for the app, modelling functions, pipelines and utilities</a:t>
            </a:r>
          </a:p>
          <a:p>
            <a:pPr marL="285750" indent="-285750">
              <a:buFont typeface="Arial" panose="020B0604020202020204" pitchFamily="34" charset="0"/>
              <a:buChar char="•"/>
            </a:pPr>
            <a:r>
              <a:rPr lang="en-GB" sz="1400" dirty="0"/>
              <a:t>Created a folder for the model itself and saved the model artifacts and the model into the folder</a:t>
            </a:r>
          </a:p>
          <a:p>
            <a:pPr marL="285750" indent="-285750">
              <a:buFont typeface="Arial" panose="020B0604020202020204" pitchFamily="34" charset="0"/>
              <a:buChar char="•"/>
            </a:pPr>
            <a:r>
              <a:rPr lang="en-GB" sz="1400" dirty="0"/>
              <a:t>Created a notebook folder and saved the prototype notebook there (main deliverable of the mini-project)</a:t>
            </a:r>
          </a:p>
          <a:p>
            <a:pPr marL="285750" indent="-285750">
              <a:buFont typeface="Arial" panose="020B0604020202020204" pitchFamily="34" charset="0"/>
              <a:buChar char="•"/>
            </a:pPr>
            <a:r>
              <a:rPr lang="en-GB" sz="1400" dirty="0"/>
              <a:t>Created a folder for the project definition, where we stored the one-pager description of the mini-project as well as the slide deck as an explanation of the project steps and conclusions</a:t>
            </a:r>
          </a:p>
          <a:p>
            <a:endParaRPr lang="en-GB" sz="1400" b="1" dirty="0"/>
          </a:p>
        </p:txBody>
      </p:sp>
      <p:sp>
        <p:nvSpPr>
          <p:cNvPr id="10" name="TextBox 9">
            <a:extLst>
              <a:ext uri="{FF2B5EF4-FFF2-40B4-BE49-F238E27FC236}">
                <a16:creationId xmlns:a16="http://schemas.microsoft.com/office/drawing/2014/main" id="{DB8CC62A-C615-415E-A9E0-7A184996FCFF}"/>
              </a:ext>
            </a:extLst>
          </p:cNvPr>
          <p:cNvSpPr txBox="1"/>
          <p:nvPr/>
        </p:nvSpPr>
        <p:spPr>
          <a:xfrm>
            <a:off x="6765906" y="4885978"/>
            <a:ext cx="4918094" cy="1815882"/>
          </a:xfrm>
          <a:prstGeom prst="rect">
            <a:avLst/>
          </a:prstGeom>
          <a:noFill/>
        </p:spPr>
        <p:txBody>
          <a:bodyPr wrap="square" rtlCol="0">
            <a:spAutoFit/>
          </a:bodyPr>
          <a:lstStyle/>
          <a:p>
            <a:r>
              <a:rPr lang="en-GB" sz="1400" b="1" dirty="0"/>
              <a:t>Version Control with Git:</a:t>
            </a:r>
          </a:p>
          <a:p>
            <a:endParaRPr lang="en-GB" sz="1400" b="1" dirty="0"/>
          </a:p>
          <a:p>
            <a:pPr marL="285750" indent="-285750">
              <a:buFont typeface="Arial" panose="020B0604020202020204" pitchFamily="34" charset="0"/>
              <a:buChar char="•"/>
            </a:pPr>
            <a:r>
              <a:rPr lang="en-GB" sz="1400" dirty="0"/>
              <a:t>We created virtual environment (</a:t>
            </a:r>
            <a:r>
              <a:rPr lang="en-GB" sz="1400" dirty="0" err="1"/>
              <a:t>ml_telecom_churn</a:t>
            </a:r>
            <a:r>
              <a:rPr lang="en-GB" sz="1400" dirty="0"/>
              <a:t>) and an </a:t>
            </a:r>
            <a:r>
              <a:rPr lang="en-GB" sz="1400" dirty="0" err="1"/>
              <a:t>environment.yml</a:t>
            </a:r>
            <a:r>
              <a:rPr lang="en-GB" sz="1400" dirty="0"/>
              <a:t> file from which it can be cloned</a:t>
            </a:r>
          </a:p>
          <a:p>
            <a:pPr marL="285750" indent="-285750">
              <a:buFont typeface="Arial" panose="020B0604020202020204" pitchFamily="34" charset="0"/>
              <a:buChar char="•"/>
            </a:pPr>
            <a:r>
              <a:rPr lang="en-GB" sz="1400" dirty="0"/>
              <a:t>Throughout the process we used git for version control and pushed the changes into the </a:t>
            </a:r>
            <a:r>
              <a:rPr lang="en-GB" sz="1400" dirty="0" err="1"/>
              <a:t>github</a:t>
            </a:r>
            <a:r>
              <a:rPr lang="en-GB" sz="1400" dirty="0"/>
              <a:t>-repository, where the tree structure of the project files is mirrored</a:t>
            </a:r>
          </a:p>
          <a:p>
            <a:endParaRPr lang="en-GB" sz="1400" b="1" dirty="0"/>
          </a:p>
        </p:txBody>
      </p:sp>
    </p:spTree>
    <p:extLst>
      <p:ext uri="{BB962C8B-B14F-4D97-AF65-F5344CB8AC3E}">
        <p14:creationId xmlns:p14="http://schemas.microsoft.com/office/powerpoint/2010/main" val="3704582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23181"/>
          </a:xfrm>
        </p:spPr>
        <p:txBody>
          <a:bodyPr>
            <a:normAutofit/>
          </a:bodyPr>
          <a:lstStyle/>
          <a:p>
            <a:r>
              <a:rPr lang="en-US" dirty="0"/>
              <a:t>Problem definition</a:t>
            </a:r>
          </a:p>
        </p:txBody>
      </p:sp>
      <p:graphicFrame>
        <p:nvGraphicFramePr>
          <p:cNvPr id="6" name="Content Placeholder 2" descr="icon SmartArt graphic placeholder">
            <a:extLst>
              <a:ext uri="{FF2B5EF4-FFF2-40B4-BE49-F238E27FC236}">
                <a16:creationId xmlns:a16="http://schemas.microsoft.com/office/drawing/2014/main" id="{9E736571-21C7-4866-9699-32939157B8A5}"/>
              </a:ext>
            </a:extLst>
          </p:cNvPr>
          <p:cNvGraphicFramePr>
            <a:graphicFrameLocks noGrp="1"/>
          </p:cNvGraphicFramePr>
          <p:nvPr>
            <p:ph idx="1"/>
            <p:extLst>
              <p:ext uri="{D42A27DB-BD31-4B8C-83A1-F6EECF244321}">
                <p14:modId xmlns:p14="http://schemas.microsoft.com/office/powerpoint/2010/main" val="177136088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Rounded Corners 6">
            <a:extLst>
              <a:ext uri="{FF2B5EF4-FFF2-40B4-BE49-F238E27FC236}">
                <a16:creationId xmlns:a16="http://schemas.microsoft.com/office/drawing/2014/main" id="{4E20394F-4CB0-4F1C-A573-6FDC3045DB11}"/>
              </a:ext>
            </a:extLst>
          </p:cNvPr>
          <p:cNvSpPr/>
          <p:nvPr/>
        </p:nvSpPr>
        <p:spPr>
          <a:xfrm>
            <a:off x="2177258" y="1646171"/>
            <a:ext cx="1460809" cy="444655"/>
          </a:xfrm>
          <a:prstGeom prst="roundRect">
            <a:avLst/>
          </a:prstGeom>
          <a:ln>
            <a:solidFill>
              <a:schemeClr val="accent5">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DATA</a:t>
            </a:r>
            <a:endParaRPr lang="en-CH" dirty="0"/>
          </a:p>
        </p:txBody>
      </p:sp>
      <p:sp>
        <p:nvSpPr>
          <p:cNvPr id="8" name="Rectangle: Rounded Corners 7">
            <a:extLst>
              <a:ext uri="{FF2B5EF4-FFF2-40B4-BE49-F238E27FC236}">
                <a16:creationId xmlns:a16="http://schemas.microsoft.com/office/drawing/2014/main" id="{CF1E6A38-99E2-4C4B-BBD7-9FE6A1F0878E}"/>
              </a:ext>
            </a:extLst>
          </p:cNvPr>
          <p:cNvSpPr/>
          <p:nvPr/>
        </p:nvSpPr>
        <p:spPr>
          <a:xfrm>
            <a:off x="5441795" y="1646172"/>
            <a:ext cx="1460809" cy="444655"/>
          </a:xfrm>
          <a:prstGeom prst="roundRect">
            <a:avLst/>
          </a:prstGeom>
          <a:ln>
            <a:solidFill>
              <a:schemeClr val="accent5">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Task</a:t>
            </a:r>
            <a:endParaRPr lang="en-CH" dirty="0"/>
          </a:p>
        </p:txBody>
      </p:sp>
      <p:sp>
        <p:nvSpPr>
          <p:cNvPr id="9" name="Rectangle: Rounded Corners 8">
            <a:extLst>
              <a:ext uri="{FF2B5EF4-FFF2-40B4-BE49-F238E27FC236}">
                <a16:creationId xmlns:a16="http://schemas.microsoft.com/office/drawing/2014/main" id="{6527EC39-580D-406E-885F-F74D32F0DE91}"/>
              </a:ext>
            </a:extLst>
          </p:cNvPr>
          <p:cNvSpPr/>
          <p:nvPr/>
        </p:nvSpPr>
        <p:spPr>
          <a:xfrm>
            <a:off x="8774467" y="1646170"/>
            <a:ext cx="1460809" cy="444655"/>
          </a:xfrm>
          <a:prstGeom prst="roundRect">
            <a:avLst/>
          </a:prstGeom>
          <a:ln>
            <a:solidFill>
              <a:schemeClr val="accent5">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Solution</a:t>
            </a:r>
            <a:endParaRPr lang="en-CH" dirty="0"/>
          </a:p>
        </p:txBody>
      </p:sp>
      <p:sp>
        <p:nvSpPr>
          <p:cNvPr id="4" name="Slide Number Placeholder 3">
            <a:extLst>
              <a:ext uri="{FF2B5EF4-FFF2-40B4-BE49-F238E27FC236}">
                <a16:creationId xmlns:a16="http://schemas.microsoft.com/office/drawing/2014/main" id="{F5A4D763-64AD-44B3-BA40-3DD967592B0D}"/>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23181"/>
          </a:xfrm>
        </p:spPr>
        <p:txBody>
          <a:bodyPr>
            <a:normAutofit/>
          </a:bodyPr>
          <a:lstStyle/>
          <a:p>
            <a:r>
              <a:rPr lang="en-US" dirty="0"/>
              <a:t>Workflow</a:t>
            </a:r>
          </a:p>
        </p:txBody>
      </p:sp>
      <p:sp>
        <p:nvSpPr>
          <p:cNvPr id="14" name="Rectangle: Rounded Corners 13">
            <a:extLst>
              <a:ext uri="{FF2B5EF4-FFF2-40B4-BE49-F238E27FC236}">
                <a16:creationId xmlns:a16="http://schemas.microsoft.com/office/drawing/2014/main" id="{41FA10E6-7ED7-44C0-BC55-AE49929842DC}"/>
              </a:ext>
            </a:extLst>
          </p:cNvPr>
          <p:cNvSpPr/>
          <p:nvPr/>
        </p:nvSpPr>
        <p:spPr>
          <a:xfrm>
            <a:off x="5405104" y="1603420"/>
            <a:ext cx="1381792" cy="383951"/>
          </a:xfrm>
          <a:prstGeom prst="roundRect">
            <a:avLst/>
          </a:prstGeom>
          <a:solidFill>
            <a:schemeClr val="bg1">
              <a:lumMod val="75000"/>
            </a:schemeClr>
          </a:solidFill>
          <a:ln w="3175">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Business&amp; Data Understanding</a:t>
            </a:r>
            <a:endParaRPr lang="en-CH" sz="1200" dirty="0"/>
          </a:p>
        </p:txBody>
      </p:sp>
      <p:sp>
        <p:nvSpPr>
          <p:cNvPr id="15" name="Rectangle: Rounded Corners 14">
            <a:extLst>
              <a:ext uri="{FF2B5EF4-FFF2-40B4-BE49-F238E27FC236}">
                <a16:creationId xmlns:a16="http://schemas.microsoft.com/office/drawing/2014/main" id="{D7DF0F49-6F77-4497-9DEF-F667CF792576}"/>
              </a:ext>
            </a:extLst>
          </p:cNvPr>
          <p:cNvSpPr/>
          <p:nvPr/>
        </p:nvSpPr>
        <p:spPr>
          <a:xfrm>
            <a:off x="3322042" y="3560099"/>
            <a:ext cx="1381792" cy="383951"/>
          </a:xfrm>
          <a:prstGeom prst="roundRect">
            <a:avLst/>
          </a:prstGeom>
          <a:solidFill>
            <a:schemeClr val="bg1">
              <a:lumMod val="75000"/>
            </a:schemeClr>
          </a:solidFill>
          <a:ln w="3175">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Evaluation</a:t>
            </a:r>
            <a:endParaRPr lang="en-CH" sz="1200" dirty="0"/>
          </a:p>
        </p:txBody>
      </p:sp>
      <p:sp>
        <p:nvSpPr>
          <p:cNvPr id="16" name="Rectangle: Rounded Corners 15">
            <a:extLst>
              <a:ext uri="{FF2B5EF4-FFF2-40B4-BE49-F238E27FC236}">
                <a16:creationId xmlns:a16="http://schemas.microsoft.com/office/drawing/2014/main" id="{6EC41391-8732-49BD-9D7A-83A8E19140AB}"/>
              </a:ext>
            </a:extLst>
          </p:cNvPr>
          <p:cNvSpPr/>
          <p:nvPr/>
        </p:nvSpPr>
        <p:spPr>
          <a:xfrm>
            <a:off x="1125943" y="1948682"/>
            <a:ext cx="1381792" cy="383951"/>
          </a:xfrm>
          <a:prstGeom prst="roundRect">
            <a:avLst/>
          </a:prstGeom>
          <a:solidFill>
            <a:schemeClr val="bg1">
              <a:lumMod val="75000"/>
            </a:schemeClr>
          </a:solidFill>
          <a:ln w="3175">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Deployment</a:t>
            </a:r>
            <a:endParaRPr lang="en-CH" sz="1200" dirty="0"/>
          </a:p>
        </p:txBody>
      </p:sp>
      <p:sp>
        <p:nvSpPr>
          <p:cNvPr id="18" name="Rectangle: Rounded Corners 17">
            <a:extLst>
              <a:ext uri="{FF2B5EF4-FFF2-40B4-BE49-F238E27FC236}">
                <a16:creationId xmlns:a16="http://schemas.microsoft.com/office/drawing/2014/main" id="{C6BC7B66-D4C6-4788-A4F5-1BD9A35AF395}"/>
              </a:ext>
            </a:extLst>
          </p:cNvPr>
          <p:cNvSpPr/>
          <p:nvPr/>
        </p:nvSpPr>
        <p:spPr>
          <a:xfrm>
            <a:off x="9263905" y="2140658"/>
            <a:ext cx="1381792" cy="383951"/>
          </a:xfrm>
          <a:prstGeom prst="roundRect">
            <a:avLst/>
          </a:prstGeom>
          <a:solidFill>
            <a:schemeClr val="bg1">
              <a:lumMod val="75000"/>
            </a:schemeClr>
          </a:solidFill>
          <a:ln w="3175">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Data Preparation</a:t>
            </a:r>
            <a:endParaRPr lang="en-CH" sz="1200" dirty="0"/>
          </a:p>
        </p:txBody>
      </p:sp>
      <p:sp>
        <p:nvSpPr>
          <p:cNvPr id="19" name="Rectangle: Rounded Corners 18">
            <a:extLst>
              <a:ext uri="{FF2B5EF4-FFF2-40B4-BE49-F238E27FC236}">
                <a16:creationId xmlns:a16="http://schemas.microsoft.com/office/drawing/2014/main" id="{1C938879-FB07-4053-8F95-C1705E8C7ECA}"/>
              </a:ext>
            </a:extLst>
          </p:cNvPr>
          <p:cNvSpPr/>
          <p:nvPr/>
        </p:nvSpPr>
        <p:spPr>
          <a:xfrm>
            <a:off x="7339530" y="4148203"/>
            <a:ext cx="1381792" cy="383951"/>
          </a:xfrm>
          <a:prstGeom prst="roundRect">
            <a:avLst/>
          </a:prstGeom>
          <a:solidFill>
            <a:schemeClr val="bg1">
              <a:lumMod val="75000"/>
            </a:schemeClr>
          </a:solidFill>
          <a:ln w="3175">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err="1"/>
              <a:t>Modeling</a:t>
            </a:r>
            <a:endParaRPr lang="en-CH" sz="1200" dirty="0"/>
          </a:p>
        </p:txBody>
      </p:sp>
      <p:sp>
        <p:nvSpPr>
          <p:cNvPr id="33" name="Arrow: Right 32">
            <a:extLst>
              <a:ext uri="{FF2B5EF4-FFF2-40B4-BE49-F238E27FC236}">
                <a16:creationId xmlns:a16="http://schemas.microsoft.com/office/drawing/2014/main" id="{3BBB041D-322D-4AC0-99CA-16B93334D1C3}"/>
              </a:ext>
            </a:extLst>
          </p:cNvPr>
          <p:cNvSpPr/>
          <p:nvPr/>
        </p:nvSpPr>
        <p:spPr>
          <a:xfrm rot="869698">
            <a:off x="7343501" y="1805367"/>
            <a:ext cx="1381792"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Arrow: Right 33">
            <a:extLst>
              <a:ext uri="{FF2B5EF4-FFF2-40B4-BE49-F238E27FC236}">
                <a16:creationId xmlns:a16="http://schemas.microsoft.com/office/drawing/2014/main" id="{7FC44B16-8BDF-4416-AD55-CB817D0D5DCF}"/>
              </a:ext>
            </a:extLst>
          </p:cNvPr>
          <p:cNvSpPr/>
          <p:nvPr/>
        </p:nvSpPr>
        <p:spPr>
          <a:xfrm rot="6660736">
            <a:off x="8258064" y="3347636"/>
            <a:ext cx="1381792"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Arrow: Right 34">
            <a:extLst>
              <a:ext uri="{FF2B5EF4-FFF2-40B4-BE49-F238E27FC236}">
                <a16:creationId xmlns:a16="http://schemas.microsoft.com/office/drawing/2014/main" id="{304BA2CE-6E9B-4B97-ADE9-27DC1CE7437F}"/>
              </a:ext>
            </a:extLst>
          </p:cNvPr>
          <p:cNvSpPr/>
          <p:nvPr/>
        </p:nvSpPr>
        <p:spPr>
          <a:xfrm rot="11882615">
            <a:off x="5069213" y="3943358"/>
            <a:ext cx="1846023"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Arrow: Right 35">
            <a:extLst>
              <a:ext uri="{FF2B5EF4-FFF2-40B4-BE49-F238E27FC236}">
                <a16:creationId xmlns:a16="http://schemas.microsoft.com/office/drawing/2014/main" id="{C5AAD830-040C-46F5-890F-E646F68B4D5A}"/>
              </a:ext>
            </a:extLst>
          </p:cNvPr>
          <p:cNvSpPr/>
          <p:nvPr/>
        </p:nvSpPr>
        <p:spPr>
          <a:xfrm rot="14006351" flipV="1">
            <a:off x="2369328" y="2829874"/>
            <a:ext cx="1251178"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Arrow: Right 36">
            <a:extLst>
              <a:ext uri="{FF2B5EF4-FFF2-40B4-BE49-F238E27FC236}">
                <a16:creationId xmlns:a16="http://schemas.microsoft.com/office/drawing/2014/main" id="{7530EAE3-CE50-48B9-9A2A-7758088489E1}"/>
              </a:ext>
            </a:extLst>
          </p:cNvPr>
          <p:cNvSpPr/>
          <p:nvPr/>
        </p:nvSpPr>
        <p:spPr>
          <a:xfrm rot="18168014">
            <a:off x="3880904" y="2562315"/>
            <a:ext cx="1704452"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TextBox 37">
            <a:extLst>
              <a:ext uri="{FF2B5EF4-FFF2-40B4-BE49-F238E27FC236}">
                <a16:creationId xmlns:a16="http://schemas.microsoft.com/office/drawing/2014/main" id="{5822FD23-868D-4079-9EB1-F45DF28B065B}"/>
              </a:ext>
            </a:extLst>
          </p:cNvPr>
          <p:cNvSpPr txBox="1"/>
          <p:nvPr/>
        </p:nvSpPr>
        <p:spPr>
          <a:xfrm>
            <a:off x="5395397" y="2215624"/>
            <a:ext cx="2608728" cy="1384995"/>
          </a:xfrm>
          <a:prstGeom prst="rect">
            <a:avLst/>
          </a:prstGeom>
          <a:noFill/>
        </p:spPr>
        <p:txBody>
          <a:bodyPr wrap="square" rtlCol="0">
            <a:spAutoFit/>
          </a:bodyPr>
          <a:lstStyle/>
          <a:p>
            <a:r>
              <a:rPr lang="en-GB" sz="1200" dirty="0"/>
              <a:t>#2*: Data Load &amp; Basic Checks (N/As, zeros, datatype, info, describe the dataset)</a:t>
            </a:r>
          </a:p>
          <a:p>
            <a:r>
              <a:rPr lang="en-GB" sz="1200" dirty="0"/>
              <a:t>#4: EDA (after Cleansing before Transformations – check relationships between target and predictors, visualize distributions)</a:t>
            </a:r>
            <a:endParaRPr lang="en-CH" sz="1200" dirty="0"/>
          </a:p>
        </p:txBody>
      </p:sp>
      <p:sp>
        <p:nvSpPr>
          <p:cNvPr id="39" name="TextBox 38">
            <a:extLst>
              <a:ext uri="{FF2B5EF4-FFF2-40B4-BE49-F238E27FC236}">
                <a16:creationId xmlns:a16="http://schemas.microsoft.com/office/drawing/2014/main" id="{EF522FE4-8EB4-434F-8942-09AB8B700A9C}"/>
              </a:ext>
            </a:extLst>
          </p:cNvPr>
          <p:cNvSpPr txBox="1"/>
          <p:nvPr/>
        </p:nvSpPr>
        <p:spPr>
          <a:xfrm>
            <a:off x="9348383" y="2656121"/>
            <a:ext cx="2625314" cy="2123658"/>
          </a:xfrm>
          <a:prstGeom prst="rect">
            <a:avLst/>
          </a:prstGeom>
          <a:noFill/>
        </p:spPr>
        <p:txBody>
          <a:bodyPr wrap="square" rtlCol="0">
            <a:spAutoFit/>
          </a:bodyPr>
          <a:lstStyle/>
          <a:p>
            <a:r>
              <a:rPr lang="en-GB" sz="1200" dirty="0"/>
              <a:t>#3: Imputations and Data Cleansing (select categorical and numerical variables; perform basic transformations)</a:t>
            </a:r>
          </a:p>
          <a:p>
            <a:r>
              <a:rPr lang="en-GB" sz="1200" dirty="0"/>
              <a:t>#5: Data Pre-processing (Train-Test Split, setup data imputers and one-hot-encoders for categorical and imputers and scalers for numerical features with </a:t>
            </a:r>
            <a:r>
              <a:rPr lang="en-GB" sz="1200" dirty="0" err="1"/>
              <a:t>sckit</a:t>
            </a:r>
            <a:r>
              <a:rPr lang="en-GB" sz="1200" dirty="0"/>
              <a:t>-learn -&gt; apply it on the training and test set)</a:t>
            </a:r>
          </a:p>
          <a:p>
            <a:pPr marL="285750" indent="-285750">
              <a:buFont typeface="Arial" panose="020B0604020202020204" pitchFamily="34" charset="0"/>
              <a:buChar char="•"/>
            </a:pPr>
            <a:endParaRPr lang="en-CH" sz="1200" dirty="0"/>
          </a:p>
        </p:txBody>
      </p:sp>
      <p:sp>
        <p:nvSpPr>
          <p:cNvPr id="40" name="Arrow: Right 39">
            <a:extLst>
              <a:ext uri="{FF2B5EF4-FFF2-40B4-BE49-F238E27FC236}">
                <a16:creationId xmlns:a16="http://schemas.microsoft.com/office/drawing/2014/main" id="{8C04783E-4F3B-47FE-AE77-275FA3677E2E}"/>
              </a:ext>
            </a:extLst>
          </p:cNvPr>
          <p:cNvSpPr/>
          <p:nvPr/>
        </p:nvSpPr>
        <p:spPr>
          <a:xfrm rot="11664694">
            <a:off x="7256043" y="1956940"/>
            <a:ext cx="1381792" cy="1440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TextBox 40">
            <a:extLst>
              <a:ext uri="{FF2B5EF4-FFF2-40B4-BE49-F238E27FC236}">
                <a16:creationId xmlns:a16="http://schemas.microsoft.com/office/drawing/2014/main" id="{E33EFDA6-C31A-4BE9-8214-CF9F15F6D56F}"/>
              </a:ext>
            </a:extLst>
          </p:cNvPr>
          <p:cNvSpPr txBox="1"/>
          <p:nvPr/>
        </p:nvSpPr>
        <p:spPr>
          <a:xfrm>
            <a:off x="753661" y="6528843"/>
            <a:ext cx="5449544" cy="261610"/>
          </a:xfrm>
          <a:prstGeom prst="rect">
            <a:avLst/>
          </a:prstGeom>
          <a:noFill/>
        </p:spPr>
        <p:txBody>
          <a:bodyPr wrap="square" rtlCol="0">
            <a:spAutoFit/>
          </a:bodyPr>
          <a:lstStyle/>
          <a:p>
            <a:r>
              <a:rPr lang="en-GB" sz="1100" dirty="0"/>
              <a:t>* The numbers represent the numbered steps (sections) in the </a:t>
            </a:r>
            <a:r>
              <a:rPr lang="en-GB" sz="1100" dirty="0" err="1"/>
              <a:t>Jupyter</a:t>
            </a:r>
            <a:r>
              <a:rPr lang="en-GB" sz="1100" dirty="0"/>
              <a:t> Notebook</a:t>
            </a:r>
            <a:endParaRPr lang="en-CH" sz="1100" dirty="0"/>
          </a:p>
        </p:txBody>
      </p:sp>
      <p:sp>
        <p:nvSpPr>
          <p:cNvPr id="42" name="TextBox 41">
            <a:extLst>
              <a:ext uri="{FF2B5EF4-FFF2-40B4-BE49-F238E27FC236}">
                <a16:creationId xmlns:a16="http://schemas.microsoft.com/office/drawing/2014/main" id="{F724CEB3-DA03-4FDE-A30A-2DAFD6D51454}"/>
              </a:ext>
            </a:extLst>
          </p:cNvPr>
          <p:cNvSpPr txBox="1"/>
          <p:nvPr/>
        </p:nvSpPr>
        <p:spPr>
          <a:xfrm>
            <a:off x="7160073" y="4727462"/>
            <a:ext cx="3807379" cy="1569660"/>
          </a:xfrm>
          <a:prstGeom prst="rect">
            <a:avLst/>
          </a:prstGeom>
          <a:noFill/>
        </p:spPr>
        <p:txBody>
          <a:bodyPr wrap="square" rtlCol="0">
            <a:spAutoFit/>
          </a:bodyPr>
          <a:lstStyle/>
          <a:p>
            <a:r>
              <a:rPr lang="en-GB" sz="1200" dirty="0"/>
              <a:t>#6: Build Base Models (spot check several models, visualize their overall performance, test hypothesis – pairwise p/t-test and ANOVA on model performance: null hypothesis -&gt; the performances differ significantly )</a:t>
            </a:r>
          </a:p>
          <a:p>
            <a:r>
              <a:rPr lang="en-GB" sz="1200" dirty="0"/>
              <a:t>#7: Hyperparameter Tuning (select the models with the highest initial performance, define a parameter grid for each model and perform randomized search, show the performances in a table)</a:t>
            </a:r>
          </a:p>
        </p:txBody>
      </p:sp>
      <p:sp>
        <p:nvSpPr>
          <p:cNvPr id="43" name="TextBox 42">
            <a:extLst>
              <a:ext uri="{FF2B5EF4-FFF2-40B4-BE49-F238E27FC236}">
                <a16:creationId xmlns:a16="http://schemas.microsoft.com/office/drawing/2014/main" id="{3642C5EE-3FDA-4B86-BFCB-01B7336C6FB7}"/>
              </a:ext>
            </a:extLst>
          </p:cNvPr>
          <p:cNvSpPr txBox="1"/>
          <p:nvPr/>
        </p:nvSpPr>
        <p:spPr>
          <a:xfrm>
            <a:off x="2543160" y="4222847"/>
            <a:ext cx="3807379" cy="2123658"/>
          </a:xfrm>
          <a:prstGeom prst="rect">
            <a:avLst/>
          </a:prstGeom>
          <a:noFill/>
        </p:spPr>
        <p:txBody>
          <a:bodyPr wrap="square" rtlCol="0">
            <a:spAutoFit/>
          </a:bodyPr>
          <a:lstStyle/>
          <a:p>
            <a:r>
              <a:rPr lang="en-GB" sz="1200" dirty="0"/>
              <a:t>#8: Compare Model Performance (select the 2-3 best performing models and compare their predictions)</a:t>
            </a:r>
          </a:p>
          <a:p>
            <a:r>
              <a:rPr lang="en-GB" sz="1200" dirty="0"/>
              <a:t>#9: Select Final Model (select final model and store its artifacts)</a:t>
            </a:r>
          </a:p>
          <a:p>
            <a:r>
              <a:rPr lang="en-GB" sz="1200" dirty="0"/>
              <a:t>#10: Model Interpretation using SHAP and LIME</a:t>
            </a:r>
          </a:p>
          <a:p>
            <a:r>
              <a:rPr lang="en-GB" sz="1200" dirty="0"/>
              <a:t>#11: Predict and Draw Conclusions (load back the dataset and the model artifacts; perform the necessary transformations, apply the pre-processing and finally load the model to make predictions, show the classification report and confusion matrix)</a:t>
            </a:r>
          </a:p>
          <a:p>
            <a:r>
              <a:rPr lang="en-GB" sz="1200" dirty="0"/>
              <a:t>#12: Try Auto ML Model recommendation (as a check)</a:t>
            </a:r>
          </a:p>
        </p:txBody>
      </p:sp>
      <p:sp>
        <p:nvSpPr>
          <p:cNvPr id="45" name="TextBox 44">
            <a:extLst>
              <a:ext uri="{FF2B5EF4-FFF2-40B4-BE49-F238E27FC236}">
                <a16:creationId xmlns:a16="http://schemas.microsoft.com/office/drawing/2014/main" id="{7F3365CC-07D9-4CD3-A42A-9FE562FE3604}"/>
              </a:ext>
            </a:extLst>
          </p:cNvPr>
          <p:cNvSpPr txBox="1"/>
          <p:nvPr/>
        </p:nvSpPr>
        <p:spPr>
          <a:xfrm>
            <a:off x="1101722" y="2510452"/>
            <a:ext cx="1539736" cy="1938992"/>
          </a:xfrm>
          <a:prstGeom prst="rect">
            <a:avLst/>
          </a:prstGeom>
          <a:noFill/>
        </p:spPr>
        <p:txBody>
          <a:bodyPr wrap="square" rtlCol="0">
            <a:spAutoFit/>
          </a:bodyPr>
          <a:lstStyle/>
          <a:p>
            <a:r>
              <a:rPr lang="en-GB" sz="1200" dirty="0"/>
              <a:t>Pre-Deployment: Prepare the ML-App structure and use git Version Control throughout the process</a:t>
            </a:r>
          </a:p>
          <a:p>
            <a:r>
              <a:rPr lang="en-GB" sz="1200" dirty="0">
                <a:solidFill>
                  <a:srgbClr val="00B0F0"/>
                </a:solidFill>
              </a:rPr>
              <a:t>Actual Model Deployment can be an extension of the Project</a:t>
            </a:r>
          </a:p>
        </p:txBody>
      </p:sp>
      <p:sp>
        <p:nvSpPr>
          <p:cNvPr id="4" name="Slide Number Placeholder 3">
            <a:extLst>
              <a:ext uri="{FF2B5EF4-FFF2-40B4-BE49-F238E27FC236}">
                <a16:creationId xmlns:a16="http://schemas.microsoft.com/office/drawing/2014/main" id="{C3A31633-1F8D-4F8D-ACBC-4356ED4FAA72}"/>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199069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295400" y="706958"/>
            <a:ext cx="9601200" cy="1485900"/>
          </a:xfrm>
        </p:spPr>
        <p:txBody>
          <a:bodyPr>
            <a:normAutofit/>
          </a:bodyPr>
          <a:lstStyle/>
          <a:p>
            <a:r>
              <a:rPr lang="en-US" dirty="0"/>
              <a:t>Dataset</a:t>
            </a:r>
          </a:p>
        </p:txBody>
      </p:sp>
      <p:grpSp>
        <p:nvGrpSpPr>
          <p:cNvPr id="3" name="Group 2">
            <a:extLst>
              <a:ext uri="{FF2B5EF4-FFF2-40B4-BE49-F238E27FC236}">
                <a16:creationId xmlns:a16="http://schemas.microsoft.com/office/drawing/2014/main" id="{8175EB3D-4DCD-431E-A735-3684398E997C}"/>
              </a:ext>
            </a:extLst>
          </p:cNvPr>
          <p:cNvGrpSpPr/>
          <p:nvPr/>
        </p:nvGrpSpPr>
        <p:grpSpPr>
          <a:xfrm>
            <a:off x="10800000" y="720000"/>
            <a:ext cx="720000" cy="720000"/>
            <a:chOff x="5116652" y="296762"/>
            <a:chExt cx="1715625" cy="1715625"/>
          </a:xfrm>
        </p:grpSpPr>
        <p:sp>
          <p:nvSpPr>
            <p:cNvPr id="4" name="Rectangle: Diagonal Corners Rounded 3">
              <a:extLst>
                <a:ext uri="{FF2B5EF4-FFF2-40B4-BE49-F238E27FC236}">
                  <a16:creationId xmlns:a16="http://schemas.microsoft.com/office/drawing/2014/main" id="{2BDF79C3-FC76-4BA2-8C32-7259A56986CB}"/>
                </a:ext>
              </a:extLst>
            </p:cNvPr>
            <p:cNvSpPr/>
            <p:nvPr/>
          </p:nvSpPr>
          <p:spPr>
            <a:xfrm>
              <a:off x="5116652" y="296762"/>
              <a:ext cx="1715625" cy="1715625"/>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6" name="Rectangle 5" descr="Pie chart">
              <a:extLst>
                <a:ext uri="{FF2B5EF4-FFF2-40B4-BE49-F238E27FC236}">
                  <a16:creationId xmlns:a16="http://schemas.microsoft.com/office/drawing/2014/main" id="{F1734CF9-6DD8-4712-82FD-A92CA1C1D090}"/>
                </a:ext>
              </a:extLst>
            </p:cNvPr>
            <p:cNvSpPr/>
            <p:nvPr/>
          </p:nvSpPr>
          <p:spPr>
            <a:xfrm>
              <a:off x="5482277" y="662387"/>
              <a:ext cx="984375" cy="98437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pic>
        <p:nvPicPr>
          <p:cNvPr id="10" name="Picture 9">
            <a:extLst>
              <a:ext uri="{FF2B5EF4-FFF2-40B4-BE49-F238E27FC236}">
                <a16:creationId xmlns:a16="http://schemas.microsoft.com/office/drawing/2014/main" id="{18B3A673-5FEE-4980-9D79-9F745539ECAC}"/>
              </a:ext>
            </a:extLst>
          </p:cNvPr>
          <p:cNvPicPr>
            <a:picLocks noChangeAspect="1"/>
          </p:cNvPicPr>
          <p:nvPr/>
        </p:nvPicPr>
        <p:blipFill>
          <a:blip r:embed="rId4"/>
          <a:stretch>
            <a:fillRect/>
          </a:stretch>
        </p:blipFill>
        <p:spPr>
          <a:xfrm>
            <a:off x="1440000" y="2361022"/>
            <a:ext cx="3284400" cy="4183796"/>
          </a:xfrm>
          <a:prstGeom prst="rect">
            <a:avLst/>
          </a:prstGeom>
        </p:spPr>
      </p:pic>
      <p:pic>
        <p:nvPicPr>
          <p:cNvPr id="13" name="Picture 12">
            <a:extLst>
              <a:ext uri="{FF2B5EF4-FFF2-40B4-BE49-F238E27FC236}">
                <a16:creationId xmlns:a16="http://schemas.microsoft.com/office/drawing/2014/main" id="{4FEED5F5-9347-4466-92E4-78DC9C260FD3}"/>
              </a:ext>
            </a:extLst>
          </p:cNvPr>
          <p:cNvPicPr>
            <a:picLocks noChangeAspect="1"/>
          </p:cNvPicPr>
          <p:nvPr/>
        </p:nvPicPr>
        <p:blipFill>
          <a:blip r:embed="rId5"/>
          <a:stretch>
            <a:fillRect/>
          </a:stretch>
        </p:blipFill>
        <p:spPr>
          <a:xfrm>
            <a:off x="1440001" y="1449908"/>
            <a:ext cx="1646100" cy="638488"/>
          </a:xfrm>
          <a:prstGeom prst="rect">
            <a:avLst/>
          </a:prstGeom>
        </p:spPr>
      </p:pic>
      <p:sp>
        <p:nvSpPr>
          <p:cNvPr id="14" name="TextBox 13">
            <a:extLst>
              <a:ext uri="{FF2B5EF4-FFF2-40B4-BE49-F238E27FC236}">
                <a16:creationId xmlns:a16="http://schemas.microsoft.com/office/drawing/2014/main" id="{EFBA0811-6565-46A0-9FEC-1CA063329342}"/>
              </a:ext>
            </a:extLst>
          </p:cNvPr>
          <p:cNvSpPr txBox="1"/>
          <p:nvPr/>
        </p:nvSpPr>
        <p:spPr>
          <a:xfrm>
            <a:off x="4984108" y="1590723"/>
            <a:ext cx="6870628" cy="1815882"/>
          </a:xfrm>
          <a:prstGeom prst="rect">
            <a:avLst/>
          </a:prstGeom>
          <a:noFill/>
        </p:spPr>
        <p:txBody>
          <a:bodyPr wrap="square" rtlCol="0">
            <a:spAutoFit/>
          </a:bodyPr>
          <a:lstStyle/>
          <a:p>
            <a:r>
              <a:rPr lang="en-GB" sz="1400" b="1" dirty="0"/>
              <a:t>Facts:</a:t>
            </a:r>
          </a:p>
          <a:p>
            <a:endParaRPr lang="en-GB" sz="1400" b="1" dirty="0"/>
          </a:p>
          <a:p>
            <a:pPr marL="285750" indent="-285750">
              <a:buFont typeface="Arial" panose="020B0604020202020204" pitchFamily="34" charset="0"/>
              <a:buChar char="•"/>
            </a:pPr>
            <a:r>
              <a:rPr lang="en-GB" sz="1400" dirty="0"/>
              <a:t>Dataset has 5986 rows and 22 columns</a:t>
            </a:r>
          </a:p>
          <a:p>
            <a:pPr marL="285750" indent="-285750">
              <a:buFont typeface="Arial" panose="020B0604020202020204" pitchFamily="34" charset="0"/>
              <a:buChar char="•"/>
            </a:pPr>
            <a:r>
              <a:rPr lang="en-GB" sz="1400" dirty="0"/>
              <a:t>Numerical columns: Unnamed: 0, </a:t>
            </a:r>
            <a:r>
              <a:rPr lang="en-GB" sz="1400" dirty="0" err="1"/>
              <a:t>SeniorCitizen</a:t>
            </a:r>
            <a:r>
              <a:rPr lang="en-GB" sz="1400" dirty="0"/>
              <a:t>, tenure and </a:t>
            </a:r>
            <a:r>
              <a:rPr lang="en-GB" sz="1400" dirty="0" err="1"/>
              <a:t>MonthlyCharges</a:t>
            </a:r>
            <a:endParaRPr lang="en-GB" sz="1400" dirty="0"/>
          </a:p>
          <a:p>
            <a:pPr marL="285750" indent="-285750">
              <a:buFont typeface="Arial" panose="020B0604020202020204" pitchFamily="34" charset="0"/>
              <a:buChar char="•"/>
            </a:pPr>
            <a:r>
              <a:rPr lang="en-GB" sz="1400" dirty="0"/>
              <a:t>There are no missing values (NAs)</a:t>
            </a:r>
          </a:p>
          <a:p>
            <a:pPr marL="285750" indent="-285750">
              <a:buFont typeface="Arial" panose="020B0604020202020204" pitchFamily="34" charset="0"/>
              <a:buChar char="•"/>
            </a:pPr>
            <a:r>
              <a:rPr lang="en-GB" sz="1400" dirty="0"/>
              <a:t>There are 5020 rows where the observation for senior citizen is 0 and 10 rows, where tenure is 0</a:t>
            </a:r>
          </a:p>
          <a:p>
            <a:pPr marL="285750" indent="-285750">
              <a:buFont typeface="Arial" panose="020B0604020202020204" pitchFamily="34" charset="0"/>
              <a:buChar char="•"/>
            </a:pPr>
            <a:r>
              <a:rPr lang="en-GB" sz="1400" dirty="0"/>
              <a:t>There are no duplicate observations, the </a:t>
            </a:r>
            <a:r>
              <a:rPr lang="en-GB" sz="1400" dirty="0" err="1"/>
              <a:t>customerIDs</a:t>
            </a:r>
            <a:r>
              <a:rPr lang="en-GB" sz="1400" dirty="0"/>
              <a:t> are all unique</a:t>
            </a:r>
            <a:endParaRPr lang="en-CH" sz="1400" dirty="0"/>
          </a:p>
        </p:txBody>
      </p:sp>
      <p:sp>
        <p:nvSpPr>
          <p:cNvPr id="15" name="TextBox 14">
            <a:extLst>
              <a:ext uri="{FF2B5EF4-FFF2-40B4-BE49-F238E27FC236}">
                <a16:creationId xmlns:a16="http://schemas.microsoft.com/office/drawing/2014/main" id="{8ED29219-639D-432C-B00C-5CAEDF4E0C04}"/>
              </a:ext>
            </a:extLst>
          </p:cNvPr>
          <p:cNvSpPr txBox="1"/>
          <p:nvPr/>
        </p:nvSpPr>
        <p:spPr>
          <a:xfrm>
            <a:off x="4984108" y="3675787"/>
            <a:ext cx="6870628" cy="2462213"/>
          </a:xfrm>
          <a:prstGeom prst="rect">
            <a:avLst/>
          </a:prstGeom>
          <a:noFill/>
        </p:spPr>
        <p:txBody>
          <a:bodyPr wrap="square" rtlCol="0">
            <a:spAutoFit/>
          </a:bodyPr>
          <a:lstStyle/>
          <a:p>
            <a:r>
              <a:rPr lang="en-GB" sz="1400" b="1" dirty="0"/>
              <a:t>Need for correction:</a:t>
            </a:r>
          </a:p>
          <a:p>
            <a:endParaRPr lang="en-GB" sz="1400" b="1" dirty="0"/>
          </a:p>
          <a:p>
            <a:pPr marL="285750" indent="-285750">
              <a:buFont typeface="Arial" panose="020B0604020202020204" pitchFamily="34" charset="0"/>
              <a:buChar char="•"/>
            </a:pPr>
            <a:r>
              <a:rPr lang="en-GB" sz="1400" dirty="0"/>
              <a:t>Column “Unnamed: 0” has to be dropped as this looks like and ID</a:t>
            </a:r>
          </a:p>
          <a:p>
            <a:pPr marL="285750" indent="-285750">
              <a:buFont typeface="Arial" panose="020B0604020202020204" pitchFamily="34" charset="0"/>
              <a:buChar char="•"/>
            </a:pPr>
            <a:r>
              <a:rPr lang="en-GB" sz="1400" dirty="0"/>
              <a:t>Column </a:t>
            </a:r>
            <a:r>
              <a:rPr lang="en-GB" sz="1400" dirty="0" err="1"/>
              <a:t>SeniorCitizen</a:t>
            </a:r>
            <a:r>
              <a:rPr lang="en-GB" sz="1400" dirty="0"/>
              <a:t> should be categorical and relabelled (0 to ‘Yes’; 1 to ‘No’)</a:t>
            </a:r>
          </a:p>
          <a:p>
            <a:pPr marL="285750" indent="-285750">
              <a:buFont typeface="Arial" panose="020B0604020202020204" pitchFamily="34" charset="0"/>
              <a:buChar char="•"/>
            </a:pPr>
            <a:r>
              <a:rPr lang="en-GB" sz="1400" dirty="0"/>
              <a:t>Total charges should be numerical too (float), but we have some empty observations, due to the fact that those are customers, which are subscribers for less than 1 month, therefore they have tenure = 0 too - &gt; assumption: it makes no difference if a customer is for one month or less than one month a subscriber, so we can make total charges equal to monthly charges in those cases (#10 observations) and tenure to 1</a:t>
            </a:r>
          </a:p>
          <a:p>
            <a:pPr marL="285750" indent="-285750">
              <a:buFont typeface="Arial" panose="020B0604020202020204" pitchFamily="34" charset="0"/>
              <a:buChar char="•"/>
            </a:pPr>
            <a:r>
              <a:rPr lang="en-GB" sz="1400" dirty="0"/>
              <a:t>After making the base conversions we have 3 numerical (tenure, </a:t>
            </a:r>
            <a:r>
              <a:rPr lang="en-GB" sz="1400" dirty="0" err="1"/>
              <a:t>MonthlyCharges</a:t>
            </a:r>
            <a:r>
              <a:rPr lang="en-GB" sz="1400" dirty="0"/>
              <a:t> and </a:t>
            </a:r>
            <a:r>
              <a:rPr lang="en-GB" sz="1400" dirty="0" err="1"/>
              <a:t>TotalCharges</a:t>
            </a:r>
            <a:r>
              <a:rPr lang="en-GB" sz="1400" dirty="0"/>
              <a:t>) and 18 categorical variables</a:t>
            </a:r>
            <a:endParaRPr lang="en-CH" sz="1400" dirty="0"/>
          </a:p>
        </p:txBody>
      </p:sp>
      <p:sp>
        <p:nvSpPr>
          <p:cNvPr id="7" name="Slide Number Placeholder 6">
            <a:extLst>
              <a:ext uri="{FF2B5EF4-FFF2-40B4-BE49-F238E27FC236}">
                <a16:creationId xmlns:a16="http://schemas.microsoft.com/office/drawing/2014/main" id="{3BB17A6A-EDAD-40FA-896A-2BFB4E4C4535}"/>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1996396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Exploratory Data Analysis (EDA) 	1/2</a:t>
            </a:r>
          </a:p>
        </p:txBody>
      </p:sp>
      <p:pic>
        <p:nvPicPr>
          <p:cNvPr id="10" name="Picture 9">
            <a:extLst>
              <a:ext uri="{FF2B5EF4-FFF2-40B4-BE49-F238E27FC236}">
                <a16:creationId xmlns:a16="http://schemas.microsoft.com/office/drawing/2014/main" id="{CA78BC35-97C4-4381-A1D7-01FB66AFAA8A}"/>
              </a:ext>
            </a:extLst>
          </p:cNvPr>
          <p:cNvPicPr>
            <a:picLocks noChangeAspect="1"/>
          </p:cNvPicPr>
          <p:nvPr/>
        </p:nvPicPr>
        <p:blipFill>
          <a:blip r:embed="rId2"/>
          <a:stretch>
            <a:fillRect/>
          </a:stretch>
        </p:blipFill>
        <p:spPr>
          <a:xfrm>
            <a:off x="1440000" y="1464364"/>
            <a:ext cx="6797380" cy="4479235"/>
          </a:xfrm>
          <a:prstGeom prst="rect">
            <a:avLst/>
          </a:prstGeom>
        </p:spPr>
      </p:pic>
      <p:sp>
        <p:nvSpPr>
          <p:cNvPr id="11" name="TextBox 10">
            <a:extLst>
              <a:ext uri="{FF2B5EF4-FFF2-40B4-BE49-F238E27FC236}">
                <a16:creationId xmlns:a16="http://schemas.microsoft.com/office/drawing/2014/main" id="{8E3E5A65-625C-418E-9669-FB1D7005494B}"/>
              </a:ext>
            </a:extLst>
          </p:cNvPr>
          <p:cNvSpPr txBox="1"/>
          <p:nvPr/>
        </p:nvSpPr>
        <p:spPr>
          <a:xfrm>
            <a:off x="8441484" y="1617808"/>
            <a:ext cx="3372054" cy="3754874"/>
          </a:xfrm>
          <a:prstGeom prst="rect">
            <a:avLst/>
          </a:prstGeom>
          <a:noFill/>
        </p:spPr>
        <p:txBody>
          <a:bodyPr wrap="square" rtlCol="0">
            <a:spAutoFit/>
          </a:bodyPr>
          <a:lstStyle/>
          <a:p>
            <a:r>
              <a:rPr lang="en-GB" sz="1400" b="1" dirty="0"/>
              <a:t>Relationship between Churn and categorical variables:</a:t>
            </a:r>
          </a:p>
          <a:p>
            <a:endParaRPr lang="en-GB" sz="1400" b="1" dirty="0"/>
          </a:p>
          <a:p>
            <a:pPr marL="285750" indent="-285750">
              <a:buFont typeface="Arial" panose="020B0604020202020204" pitchFamily="34" charset="0"/>
              <a:buChar char="•"/>
            </a:pPr>
            <a:r>
              <a:rPr lang="en-GB" sz="1400" dirty="0"/>
              <a:t>Customers were more likely not prolonging the service, which:</a:t>
            </a:r>
          </a:p>
          <a:p>
            <a:pPr marL="742950" lvl="1" indent="-285750">
              <a:buFont typeface="Arial" panose="020B0604020202020204" pitchFamily="34" charset="0"/>
              <a:buChar char="•"/>
            </a:pPr>
            <a:r>
              <a:rPr lang="en-GB" sz="1400" dirty="0"/>
              <a:t>had rather short time commitments (monthly contract)</a:t>
            </a:r>
          </a:p>
          <a:p>
            <a:pPr marL="742950" lvl="1" indent="-285750">
              <a:buFont typeface="Arial" panose="020B0604020202020204" pitchFamily="34" charset="0"/>
              <a:buChar char="•"/>
            </a:pPr>
            <a:r>
              <a:rPr lang="en-GB" sz="1400" dirty="0"/>
              <a:t>had no tech support</a:t>
            </a:r>
          </a:p>
          <a:p>
            <a:pPr marL="742950" lvl="1" indent="-285750">
              <a:buFont typeface="Arial" panose="020B0604020202020204" pitchFamily="34" charset="0"/>
              <a:buChar char="•"/>
            </a:pPr>
            <a:r>
              <a:rPr lang="en-GB" sz="1400" dirty="0"/>
              <a:t>had phone service</a:t>
            </a:r>
          </a:p>
          <a:p>
            <a:pPr marL="742950" lvl="1" indent="-285750">
              <a:buFont typeface="Arial" panose="020B0604020202020204" pitchFamily="34" charset="0"/>
              <a:buChar char="•"/>
            </a:pPr>
            <a:r>
              <a:rPr lang="en-GB" sz="1400" dirty="0"/>
              <a:t>had </a:t>
            </a:r>
            <a:r>
              <a:rPr lang="en-GB" sz="1400" dirty="0" err="1"/>
              <a:t>fiber</a:t>
            </a:r>
            <a:r>
              <a:rPr lang="en-GB" sz="1400" dirty="0"/>
              <a:t> optic internet</a:t>
            </a:r>
          </a:p>
          <a:p>
            <a:pPr marL="742950" lvl="1" indent="-285750">
              <a:buFont typeface="Arial" panose="020B0604020202020204" pitchFamily="34" charset="0"/>
              <a:buChar char="•"/>
            </a:pPr>
            <a:r>
              <a:rPr lang="en-GB" sz="1400" dirty="0"/>
              <a:t>had no online backup and had no online security</a:t>
            </a:r>
          </a:p>
          <a:p>
            <a:pPr marL="742950" lvl="1" indent="-285750">
              <a:buFont typeface="Arial" panose="020B0604020202020204" pitchFamily="34" charset="0"/>
              <a:buChar char="•"/>
            </a:pPr>
            <a:r>
              <a:rPr lang="en-GB" sz="1400" dirty="0"/>
              <a:t>had no dependents</a:t>
            </a:r>
          </a:p>
          <a:p>
            <a:pPr marL="742950" lvl="1" indent="-285750">
              <a:buFont typeface="Arial" panose="020B0604020202020204" pitchFamily="34" charset="0"/>
              <a:buChar char="•"/>
            </a:pPr>
            <a:r>
              <a:rPr lang="en-GB" sz="1400" dirty="0"/>
              <a:t>were rather younger customers</a:t>
            </a:r>
          </a:p>
          <a:p>
            <a:pPr marL="285750" indent="-285750">
              <a:buFont typeface="Arial" panose="020B0604020202020204" pitchFamily="34" charset="0"/>
              <a:buChar char="•"/>
            </a:pPr>
            <a:r>
              <a:rPr lang="en-GB" sz="1400" dirty="0"/>
              <a:t>Other than that we cannot really say that male or female customers would rather churn</a:t>
            </a:r>
            <a:endParaRPr lang="en-CH" sz="1400" dirty="0"/>
          </a:p>
        </p:txBody>
      </p:sp>
      <p:grpSp>
        <p:nvGrpSpPr>
          <p:cNvPr id="9" name="Group 8">
            <a:extLst>
              <a:ext uri="{FF2B5EF4-FFF2-40B4-BE49-F238E27FC236}">
                <a16:creationId xmlns:a16="http://schemas.microsoft.com/office/drawing/2014/main" id="{086B11C6-8137-4823-895B-432FA30ACDF8}"/>
              </a:ext>
            </a:extLst>
          </p:cNvPr>
          <p:cNvGrpSpPr/>
          <p:nvPr/>
        </p:nvGrpSpPr>
        <p:grpSpPr>
          <a:xfrm>
            <a:off x="10800000" y="720000"/>
            <a:ext cx="720000" cy="720000"/>
            <a:chOff x="7253799" y="131865"/>
            <a:chExt cx="1715625" cy="1715625"/>
          </a:xfrm>
        </p:grpSpPr>
        <p:sp>
          <p:nvSpPr>
            <p:cNvPr id="12" name="Rectangle: Diagonal Corners Rounded 11">
              <a:extLst>
                <a:ext uri="{FF2B5EF4-FFF2-40B4-BE49-F238E27FC236}">
                  <a16:creationId xmlns:a16="http://schemas.microsoft.com/office/drawing/2014/main" id="{839BB33B-3D9A-47BC-AB50-477489D21AF7}"/>
                </a:ext>
              </a:extLst>
            </p:cNvPr>
            <p:cNvSpPr/>
            <p:nvPr/>
          </p:nvSpPr>
          <p:spPr>
            <a:xfrm>
              <a:off x="7253799" y="131865"/>
              <a:ext cx="1715625" cy="1715625"/>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3" name="Rectangle 12" descr="Presentation with bar chart">
              <a:extLst>
                <a:ext uri="{FF2B5EF4-FFF2-40B4-BE49-F238E27FC236}">
                  <a16:creationId xmlns:a16="http://schemas.microsoft.com/office/drawing/2014/main" id="{05729A83-F616-40EA-B26D-6D434462B47C}"/>
                </a:ext>
              </a:extLst>
            </p:cNvPr>
            <p:cNvSpPr/>
            <p:nvPr/>
          </p:nvSpPr>
          <p:spPr>
            <a:xfrm>
              <a:off x="7619424" y="497490"/>
              <a:ext cx="984375" cy="98437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93129B77-B118-4881-9CA8-19E81052E83F}"/>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884342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Exploratory Data Analysis (EDA) 	2/2</a:t>
            </a:r>
          </a:p>
        </p:txBody>
      </p:sp>
      <p:sp>
        <p:nvSpPr>
          <p:cNvPr id="11" name="TextBox 10">
            <a:extLst>
              <a:ext uri="{FF2B5EF4-FFF2-40B4-BE49-F238E27FC236}">
                <a16:creationId xmlns:a16="http://schemas.microsoft.com/office/drawing/2014/main" id="{526296B6-3977-42DA-9991-5721172ECCD6}"/>
              </a:ext>
            </a:extLst>
          </p:cNvPr>
          <p:cNvSpPr txBox="1"/>
          <p:nvPr/>
        </p:nvSpPr>
        <p:spPr>
          <a:xfrm>
            <a:off x="6664306" y="1498565"/>
            <a:ext cx="4918094" cy="2462213"/>
          </a:xfrm>
          <a:prstGeom prst="rect">
            <a:avLst/>
          </a:prstGeom>
          <a:noFill/>
        </p:spPr>
        <p:txBody>
          <a:bodyPr wrap="square" rtlCol="0">
            <a:spAutoFit/>
          </a:bodyPr>
          <a:lstStyle/>
          <a:p>
            <a:r>
              <a:rPr lang="en-GB" sz="1400" b="1" dirty="0"/>
              <a:t>Outlier analysis of numerical variables:</a:t>
            </a:r>
          </a:p>
          <a:p>
            <a:endParaRPr lang="en-GB" sz="1400" b="1" dirty="0"/>
          </a:p>
          <a:p>
            <a:pPr marL="285750" indent="-285750">
              <a:buFont typeface="Arial" panose="020B0604020202020204" pitchFamily="34" charset="0"/>
              <a:buChar char="•"/>
            </a:pPr>
            <a:r>
              <a:rPr lang="en-GB" sz="1400" dirty="0"/>
              <a:t>Mean tenure is around 30 months and on both ends of the distribution we have some outliers with 70+ months and less than 10 months tenure</a:t>
            </a:r>
          </a:p>
          <a:p>
            <a:pPr marL="285750" indent="-285750">
              <a:buFont typeface="Arial" panose="020B0604020202020204" pitchFamily="34" charset="0"/>
              <a:buChar char="•"/>
            </a:pPr>
            <a:r>
              <a:rPr lang="en-GB" sz="1400" dirty="0"/>
              <a:t>The mean monthly charges paid were between 60 and 80 USD / month with some fees paid less than 40 and more than 100 USD/ month</a:t>
            </a:r>
          </a:p>
          <a:p>
            <a:pPr marL="285750" indent="-285750">
              <a:buFont typeface="Arial" panose="020B0604020202020204" pitchFamily="34" charset="0"/>
              <a:buChar char="•"/>
            </a:pPr>
            <a:r>
              <a:rPr lang="en-GB" sz="1400" dirty="0"/>
              <a:t>The mean of total charges paid was around 1800 USD and we had some customers who paid more than 6000 USD</a:t>
            </a:r>
          </a:p>
          <a:p>
            <a:endParaRPr lang="en-GB" sz="1400" b="1" dirty="0"/>
          </a:p>
        </p:txBody>
      </p:sp>
      <p:sp>
        <p:nvSpPr>
          <p:cNvPr id="12" name="TextBox 11">
            <a:extLst>
              <a:ext uri="{FF2B5EF4-FFF2-40B4-BE49-F238E27FC236}">
                <a16:creationId xmlns:a16="http://schemas.microsoft.com/office/drawing/2014/main" id="{28D03929-108C-486E-B4FE-2DBD53779302}"/>
              </a:ext>
            </a:extLst>
          </p:cNvPr>
          <p:cNvSpPr txBox="1"/>
          <p:nvPr/>
        </p:nvSpPr>
        <p:spPr>
          <a:xfrm>
            <a:off x="6664306" y="4094921"/>
            <a:ext cx="4918094" cy="2246769"/>
          </a:xfrm>
          <a:prstGeom prst="rect">
            <a:avLst/>
          </a:prstGeom>
          <a:noFill/>
        </p:spPr>
        <p:txBody>
          <a:bodyPr wrap="square" rtlCol="0">
            <a:spAutoFit/>
          </a:bodyPr>
          <a:lstStyle/>
          <a:p>
            <a:r>
              <a:rPr lang="en-GB" sz="1400" b="1" dirty="0"/>
              <a:t>Relationship between Churn and numerical variables:</a:t>
            </a:r>
          </a:p>
          <a:p>
            <a:endParaRPr lang="en-GB" sz="1400" b="1" dirty="0"/>
          </a:p>
          <a:p>
            <a:pPr marL="285750" indent="-285750">
              <a:buFont typeface="Arial" panose="020B0604020202020204" pitchFamily="34" charset="0"/>
              <a:buChar char="•"/>
            </a:pPr>
            <a:r>
              <a:rPr lang="en-GB" sz="1400" dirty="0"/>
              <a:t>Customers were more likely not prolonging the service, which were not long-time customers</a:t>
            </a:r>
          </a:p>
          <a:p>
            <a:pPr marL="285750" indent="-285750">
              <a:buFont typeface="Arial" panose="020B0604020202020204" pitchFamily="34" charset="0"/>
              <a:buChar char="•"/>
            </a:pPr>
            <a:r>
              <a:rPr lang="en-GB" sz="1400" dirty="0"/>
              <a:t>Customers seem to be price-sensitive to running costs (monthly charges), those who paid more than 80 USD were more likely cancelling the service</a:t>
            </a:r>
          </a:p>
          <a:p>
            <a:pPr marL="285750" indent="-285750">
              <a:buFont typeface="Arial" panose="020B0604020202020204" pitchFamily="34" charset="0"/>
              <a:buChar char="•"/>
            </a:pPr>
            <a:r>
              <a:rPr lang="en-GB" sz="1400" dirty="0"/>
              <a:t>As a result of the above it seems to be rather a consequence that customers with below average total charges were among those who churned</a:t>
            </a:r>
          </a:p>
        </p:txBody>
      </p:sp>
      <p:grpSp>
        <p:nvGrpSpPr>
          <p:cNvPr id="10" name="Group 9">
            <a:extLst>
              <a:ext uri="{FF2B5EF4-FFF2-40B4-BE49-F238E27FC236}">
                <a16:creationId xmlns:a16="http://schemas.microsoft.com/office/drawing/2014/main" id="{4A6A9BD7-4670-4097-AEE4-2A0E9C9EF966}"/>
              </a:ext>
            </a:extLst>
          </p:cNvPr>
          <p:cNvGrpSpPr/>
          <p:nvPr/>
        </p:nvGrpSpPr>
        <p:grpSpPr>
          <a:xfrm>
            <a:off x="10800000" y="720000"/>
            <a:ext cx="720000" cy="720000"/>
            <a:chOff x="7253799" y="131865"/>
            <a:chExt cx="1715625" cy="1715625"/>
          </a:xfrm>
        </p:grpSpPr>
        <p:sp>
          <p:nvSpPr>
            <p:cNvPr id="13" name="Rectangle: Diagonal Corners Rounded 12">
              <a:extLst>
                <a:ext uri="{FF2B5EF4-FFF2-40B4-BE49-F238E27FC236}">
                  <a16:creationId xmlns:a16="http://schemas.microsoft.com/office/drawing/2014/main" id="{460AF605-FA0D-4607-9BFE-99889EDB5672}"/>
                </a:ext>
              </a:extLst>
            </p:cNvPr>
            <p:cNvSpPr/>
            <p:nvPr/>
          </p:nvSpPr>
          <p:spPr>
            <a:xfrm>
              <a:off x="7253799" y="131865"/>
              <a:ext cx="1715625" cy="1715625"/>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4" name="Rectangle 13" descr="Presentation with bar chart">
              <a:extLst>
                <a:ext uri="{FF2B5EF4-FFF2-40B4-BE49-F238E27FC236}">
                  <a16:creationId xmlns:a16="http://schemas.microsoft.com/office/drawing/2014/main" id="{E04C25D8-361D-4CEE-9743-496F963B0113}"/>
                </a:ext>
              </a:extLst>
            </p:cNvPr>
            <p:cNvSpPr/>
            <p:nvPr/>
          </p:nvSpPr>
          <p:spPr>
            <a:xfrm>
              <a:off x="7619424" y="497490"/>
              <a:ext cx="984375" cy="98437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Slide Number Placeholder 4">
            <a:extLst>
              <a:ext uri="{FF2B5EF4-FFF2-40B4-BE49-F238E27FC236}">
                <a16:creationId xmlns:a16="http://schemas.microsoft.com/office/drawing/2014/main" id="{20503200-501C-4358-8BF9-BE880D1CE8E1}"/>
              </a:ext>
            </a:extLst>
          </p:cNvPr>
          <p:cNvSpPr>
            <a:spLocks noGrp="1"/>
          </p:cNvSpPr>
          <p:nvPr>
            <p:ph type="sldNum" sz="quarter" idx="12"/>
          </p:nvPr>
        </p:nvSpPr>
        <p:spPr/>
        <p:txBody>
          <a:bodyPr/>
          <a:lstStyle/>
          <a:p>
            <a:fld id="{69E57DC2-970A-4B3E-BB1C-7A09969E49DF}" type="slidenum">
              <a:rPr lang="en-US" smtClean="0"/>
              <a:t>6</a:t>
            </a:fld>
            <a:endParaRPr lang="en-US" dirty="0"/>
          </a:p>
        </p:txBody>
      </p:sp>
      <p:pic>
        <p:nvPicPr>
          <p:cNvPr id="6" name="Picture 5">
            <a:extLst>
              <a:ext uri="{FF2B5EF4-FFF2-40B4-BE49-F238E27FC236}">
                <a16:creationId xmlns:a16="http://schemas.microsoft.com/office/drawing/2014/main" id="{2DBAB096-8210-450D-984C-B23B232FFCEC}"/>
              </a:ext>
            </a:extLst>
          </p:cNvPr>
          <p:cNvPicPr>
            <a:picLocks noChangeAspect="1"/>
          </p:cNvPicPr>
          <p:nvPr/>
        </p:nvPicPr>
        <p:blipFill>
          <a:blip r:embed="rId4"/>
          <a:stretch>
            <a:fillRect/>
          </a:stretch>
        </p:blipFill>
        <p:spPr>
          <a:xfrm>
            <a:off x="1440000" y="1452207"/>
            <a:ext cx="4806033" cy="2548293"/>
          </a:xfrm>
          <a:prstGeom prst="rect">
            <a:avLst/>
          </a:prstGeom>
        </p:spPr>
      </p:pic>
      <p:pic>
        <p:nvPicPr>
          <p:cNvPr id="16" name="Picture 15">
            <a:extLst>
              <a:ext uri="{FF2B5EF4-FFF2-40B4-BE49-F238E27FC236}">
                <a16:creationId xmlns:a16="http://schemas.microsoft.com/office/drawing/2014/main" id="{750E3566-4D00-43A4-A60B-9E88785820B7}"/>
              </a:ext>
            </a:extLst>
          </p:cNvPr>
          <p:cNvPicPr>
            <a:picLocks noChangeAspect="1"/>
          </p:cNvPicPr>
          <p:nvPr/>
        </p:nvPicPr>
        <p:blipFill>
          <a:blip r:embed="rId5"/>
          <a:stretch>
            <a:fillRect/>
          </a:stretch>
        </p:blipFill>
        <p:spPr>
          <a:xfrm>
            <a:off x="1440000" y="4071586"/>
            <a:ext cx="4829849" cy="2519714"/>
          </a:xfrm>
          <a:prstGeom prst="rect">
            <a:avLst/>
          </a:prstGeom>
        </p:spPr>
      </p:pic>
    </p:spTree>
    <p:extLst>
      <p:ext uri="{BB962C8B-B14F-4D97-AF65-F5344CB8AC3E}">
        <p14:creationId xmlns:p14="http://schemas.microsoft.com/office/powerpoint/2010/main" val="1166850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Preprocessing</a:t>
            </a:r>
          </a:p>
        </p:txBody>
      </p:sp>
      <p:grpSp>
        <p:nvGrpSpPr>
          <p:cNvPr id="12" name="Group 11">
            <a:extLst>
              <a:ext uri="{FF2B5EF4-FFF2-40B4-BE49-F238E27FC236}">
                <a16:creationId xmlns:a16="http://schemas.microsoft.com/office/drawing/2014/main" id="{DB4B3BEC-3F0B-4490-94F6-14A84AD4FFD3}"/>
              </a:ext>
            </a:extLst>
          </p:cNvPr>
          <p:cNvGrpSpPr/>
          <p:nvPr/>
        </p:nvGrpSpPr>
        <p:grpSpPr>
          <a:xfrm>
            <a:off x="10800000" y="720000"/>
            <a:ext cx="720000" cy="720000"/>
            <a:chOff x="7253799" y="131865"/>
            <a:chExt cx="1715625" cy="1715625"/>
          </a:xfrm>
        </p:grpSpPr>
        <p:sp>
          <p:nvSpPr>
            <p:cNvPr id="13" name="Rectangle: Diagonal Corners Rounded 12">
              <a:extLst>
                <a:ext uri="{FF2B5EF4-FFF2-40B4-BE49-F238E27FC236}">
                  <a16:creationId xmlns:a16="http://schemas.microsoft.com/office/drawing/2014/main" id="{57079B7F-9DDD-43D1-B25D-36D6DD8A1B0D}"/>
                </a:ext>
              </a:extLst>
            </p:cNvPr>
            <p:cNvSpPr/>
            <p:nvPr/>
          </p:nvSpPr>
          <p:spPr>
            <a:xfrm>
              <a:off x="7253799" y="131865"/>
              <a:ext cx="1715625" cy="1715625"/>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4" name="Rectangle 13" descr="Presentation with bar chart">
              <a:extLst>
                <a:ext uri="{FF2B5EF4-FFF2-40B4-BE49-F238E27FC236}">
                  <a16:creationId xmlns:a16="http://schemas.microsoft.com/office/drawing/2014/main" id="{86E111D8-A18B-4C55-A445-858C56A22453}"/>
                </a:ext>
              </a:extLst>
            </p:cNvPr>
            <p:cNvSpPr/>
            <p:nvPr/>
          </p:nvSpPr>
          <p:spPr>
            <a:xfrm>
              <a:off x="7619424" y="497490"/>
              <a:ext cx="984375" cy="98437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5" name="TextBox 14">
            <a:extLst>
              <a:ext uri="{FF2B5EF4-FFF2-40B4-BE49-F238E27FC236}">
                <a16:creationId xmlns:a16="http://schemas.microsoft.com/office/drawing/2014/main" id="{679CD01C-5975-42F0-9611-4DE91AF97EAA}"/>
              </a:ext>
            </a:extLst>
          </p:cNvPr>
          <p:cNvSpPr txBox="1"/>
          <p:nvPr/>
        </p:nvSpPr>
        <p:spPr>
          <a:xfrm>
            <a:off x="1496495" y="1551563"/>
            <a:ext cx="8969678" cy="3970318"/>
          </a:xfrm>
          <a:prstGeom prst="rect">
            <a:avLst/>
          </a:prstGeom>
          <a:noFill/>
        </p:spPr>
        <p:txBody>
          <a:bodyPr wrap="square" rtlCol="0">
            <a:spAutoFit/>
          </a:bodyPr>
          <a:lstStyle/>
          <a:p>
            <a:pPr marL="285750" indent="-285750">
              <a:buFont typeface="Arial" panose="020B0604020202020204" pitchFamily="34" charset="0"/>
              <a:buChar char="•"/>
            </a:pPr>
            <a:r>
              <a:rPr lang="en-GB" sz="1400" dirty="0"/>
              <a:t>Train and Test Split</a:t>
            </a:r>
          </a:p>
          <a:p>
            <a:pPr marL="285750" indent="-285750">
              <a:buFont typeface="Arial" panose="020B0604020202020204" pitchFamily="34" charset="0"/>
              <a:buChar char="•"/>
            </a:pPr>
            <a:r>
              <a:rPr lang="en-GB" sz="1400" dirty="0"/>
              <a:t>Split the Train Set to categorical and numerical features</a:t>
            </a:r>
          </a:p>
          <a:p>
            <a:pPr marL="285750" indent="-285750">
              <a:buFont typeface="Arial" panose="020B0604020202020204" pitchFamily="34" charset="0"/>
              <a:buChar char="•"/>
            </a:pPr>
            <a:r>
              <a:rPr lang="en-GB" sz="1400" dirty="0"/>
              <a:t>Perform Imputations and One-Hot Encoding on the categorical features of the training set, using </a:t>
            </a:r>
            <a:r>
              <a:rPr lang="en-GB" sz="1400" dirty="0" err="1"/>
              <a:t>sckit</a:t>
            </a:r>
            <a:r>
              <a:rPr lang="en-GB" sz="1400" dirty="0"/>
              <a:t>-learn functions:  Simple Imputer and One Hot Encoder</a:t>
            </a:r>
          </a:p>
          <a:p>
            <a:pPr marL="285750" indent="-285750">
              <a:buFont typeface="Arial" panose="020B0604020202020204" pitchFamily="34" charset="0"/>
              <a:buChar char="•"/>
            </a:pPr>
            <a:r>
              <a:rPr lang="en-GB" sz="1400" dirty="0"/>
              <a:t>Remove Duplicate columns because of the On-Hot Encoding (several features have an observation “No Internet Service”, which information is already handled by the feature Internet Service, therefore these extra 6 columns have no added value to the model and can be dropped</a:t>
            </a:r>
          </a:p>
          <a:p>
            <a:pPr marL="285750" indent="-285750">
              <a:buFont typeface="Arial" panose="020B0604020202020204" pitchFamily="34" charset="0"/>
              <a:buChar char="•"/>
            </a:pPr>
            <a:r>
              <a:rPr lang="en-GB" sz="1400" dirty="0"/>
              <a:t>The same is true for “Phone Service”, however there is only one extra column to be dropped</a:t>
            </a:r>
          </a:p>
          <a:p>
            <a:pPr marL="285750" indent="-285750">
              <a:buFont typeface="Arial" panose="020B0604020202020204" pitchFamily="34" charset="0"/>
              <a:buChar char="•"/>
            </a:pPr>
            <a:r>
              <a:rPr lang="en-GB" sz="1400" dirty="0"/>
              <a:t>Perform Imputations and Scaling on the numerical features of the training set, using </a:t>
            </a:r>
            <a:r>
              <a:rPr lang="en-GB" sz="1400" dirty="0" err="1"/>
              <a:t>sckit</a:t>
            </a:r>
            <a:r>
              <a:rPr lang="en-GB" sz="1400" dirty="0"/>
              <a:t>-learn functions: KNN-Imputer and Standard Scaler</a:t>
            </a:r>
          </a:p>
          <a:p>
            <a:pPr marL="285750" indent="-285750">
              <a:buFont typeface="Arial" panose="020B0604020202020204" pitchFamily="34" charset="0"/>
              <a:buChar char="•"/>
            </a:pPr>
            <a:r>
              <a:rPr lang="en-GB" sz="1400" dirty="0"/>
              <a:t>Check for 0s and N/As</a:t>
            </a:r>
          </a:p>
          <a:p>
            <a:pPr marL="285750" indent="-285750">
              <a:buFont typeface="Arial" panose="020B0604020202020204" pitchFamily="34" charset="0"/>
              <a:buChar char="•"/>
            </a:pPr>
            <a:r>
              <a:rPr lang="en-GB" sz="1400" dirty="0"/>
              <a:t>Append the categorical and the numerical training set</a:t>
            </a:r>
          </a:p>
          <a:p>
            <a:pPr marL="285750" indent="-285750">
              <a:buFont typeface="Arial" panose="020B0604020202020204" pitchFamily="34" charset="0"/>
              <a:buChar char="•"/>
            </a:pPr>
            <a:r>
              <a:rPr lang="en-GB" sz="1400" dirty="0"/>
              <a:t>Save the columns for the final dataset</a:t>
            </a:r>
          </a:p>
          <a:p>
            <a:pPr marL="285750" indent="-285750">
              <a:buFont typeface="Arial" panose="020B0604020202020204" pitchFamily="34" charset="0"/>
              <a:buChar char="•"/>
            </a:pPr>
            <a:r>
              <a:rPr lang="en-GB" sz="1400" dirty="0"/>
              <a:t>Apply imputations, One-Hot Encoding and scaling on the test dataset</a:t>
            </a:r>
          </a:p>
          <a:p>
            <a:pPr marL="285750" indent="-285750">
              <a:buFont typeface="Arial" panose="020B0604020202020204" pitchFamily="34" charset="0"/>
              <a:buChar char="•"/>
            </a:pPr>
            <a:r>
              <a:rPr lang="en-GB" sz="1400" dirty="0"/>
              <a:t>Append the categorical and numerical test set</a:t>
            </a:r>
          </a:p>
          <a:p>
            <a:pPr marL="285750" indent="-285750">
              <a:buFont typeface="Arial" panose="020B0604020202020204" pitchFamily="34" charset="0"/>
              <a:buChar char="•"/>
            </a:pPr>
            <a:r>
              <a:rPr lang="en-GB" sz="1400" dirty="0"/>
              <a:t>Apply Label Encoding on the target variable as some algorithms (</a:t>
            </a:r>
            <a:r>
              <a:rPr lang="en-GB" sz="1400" dirty="0" err="1"/>
              <a:t>eg.</a:t>
            </a:r>
            <a:r>
              <a:rPr lang="en-GB" sz="1400" dirty="0"/>
              <a:t> XGB) require the target variable to be numerical</a:t>
            </a:r>
          </a:p>
          <a:p>
            <a:pPr marL="285750" indent="-285750">
              <a:buFont typeface="Arial" panose="020B0604020202020204" pitchFamily="34" charset="0"/>
              <a:buChar char="•"/>
            </a:pPr>
            <a:endParaRPr lang="en-CH" sz="1400" dirty="0"/>
          </a:p>
        </p:txBody>
      </p:sp>
      <p:sp>
        <p:nvSpPr>
          <p:cNvPr id="4" name="Slide Number Placeholder 3">
            <a:extLst>
              <a:ext uri="{FF2B5EF4-FFF2-40B4-BE49-F238E27FC236}">
                <a16:creationId xmlns:a16="http://schemas.microsoft.com/office/drawing/2014/main" id="{EBC14A2B-25F4-43CB-BFF8-CC527CB81490}"/>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279784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fontScale="90000"/>
          </a:bodyPr>
          <a:lstStyle/>
          <a:p>
            <a:r>
              <a:rPr lang="en-US" dirty="0"/>
              <a:t>Modeling – Initial Model Building		1/4</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DAA07B6-B2F9-417A-A94E-5CD2EF6B798D}"/>
              </a:ext>
            </a:extLst>
          </p:cNvPr>
          <p:cNvSpPr txBox="1"/>
          <p:nvPr/>
        </p:nvSpPr>
        <p:spPr>
          <a:xfrm>
            <a:off x="7590586" y="1498565"/>
            <a:ext cx="4362654" cy="4832092"/>
          </a:xfrm>
          <a:prstGeom prst="rect">
            <a:avLst/>
          </a:prstGeom>
          <a:noFill/>
        </p:spPr>
        <p:txBody>
          <a:bodyPr wrap="square" rtlCol="0">
            <a:spAutoFit/>
          </a:bodyPr>
          <a:lstStyle/>
          <a:p>
            <a:r>
              <a:rPr lang="en-GB" sz="1400" b="1" dirty="0"/>
              <a:t>Initial Spot-Check</a:t>
            </a:r>
          </a:p>
          <a:p>
            <a:endParaRPr lang="en-GB" sz="1400" b="1" dirty="0"/>
          </a:p>
          <a:p>
            <a:pPr marL="285750" indent="-285750">
              <a:buFont typeface="Arial" panose="020B0604020202020204" pitchFamily="34" charset="0"/>
              <a:buChar char="•"/>
            </a:pPr>
            <a:r>
              <a:rPr lang="en-GB" sz="1400" dirty="0"/>
              <a:t>Define some initial models (without defining any hyperparameters) and run a repeated stratified 10-fold cross validation, visualize the scores</a:t>
            </a:r>
          </a:p>
          <a:p>
            <a:pPr marL="285750" indent="-285750">
              <a:buFont typeface="Arial" panose="020B0604020202020204" pitchFamily="34" charset="0"/>
              <a:buChar char="•"/>
            </a:pPr>
            <a:r>
              <a:rPr lang="en-GB" sz="1400" dirty="0"/>
              <a:t>The Models include:</a:t>
            </a:r>
          </a:p>
          <a:p>
            <a:pPr marL="742950" lvl="1" indent="-285750">
              <a:buFont typeface="Arial" panose="020B0604020202020204" pitchFamily="34" charset="0"/>
              <a:buChar char="•"/>
            </a:pPr>
            <a:r>
              <a:rPr lang="en-GB" sz="1400" dirty="0"/>
              <a:t>(LR) Logistic Regression</a:t>
            </a:r>
          </a:p>
          <a:p>
            <a:pPr marL="742950" lvl="1" indent="-285750">
              <a:buFont typeface="Arial" panose="020B0604020202020204" pitchFamily="34" charset="0"/>
              <a:buChar char="•"/>
            </a:pPr>
            <a:r>
              <a:rPr lang="en-GB" sz="1400" dirty="0"/>
              <a:t>(NBC) Naïve Bayes Classifier (Gaussian NB)</a:t>
            </a:r>
          </a:p>
          <a:p>
            <a:pPr marL="742950" lvl="1" indent="-285750">
              <a:buFont typeface="Arial" panose="020B0604020202020204" pitchFamily="34" charset="0"/>
              <a:buChar char="•"/>
            </a:pPr>
            <a:r>
              <a:rPr lang="en-GB" sz="1400" dirty="0"/>
              <a:t>(LDA) Linear Discriminant Analysis</a:t>
            </a:r>
          </a:p>
          <a:p>
            <a:pPr marL="742950" lvl="1" indent="-285750">
              <a:buFont typeface="Arial" panose="020B0604020202020204" pitchFamily="34" charset="0"/>
              <a:buChar char="•"/>
            </a:pPr>
            <a:r>
              <a:rPr lang="en-GB" sz="1400" dirty="0"/>
              <a:t>(KNN) K-</a:t>
            </a:r>
            <a:r>
              <a:rPr lang="en-GB" sz="1400" dirty="0" err="1"/>
              <a:t>Neighbors</a:t>
            </a:r>
            <a:r>
              <a:rPr lang="en-GB" sz="1400" dirty="0"/>
              <a:t> Classifier</a:t>
            </a:r>
          </a:p>
          <a:p>
            <a:pPr marL="742950" lvl="1" indent="-285750">
              <a:buFont typeface="Arial" panose="020B0604020202020204" pitchFamily="34" charset="0"/>
              <a:buChar char="•"/>
            </a:pPr>
            <a:r>
              <a:rPr lang="en-GB" sz="1400" dirty="0"/>
              <a:t>(DSC) Decision Tree Classifier</a:t>
            </a:r>
          </a:p>
          <a:p>
            <a:pPr marL="742950" lvl="1" indent="-285750">
              <a:buFont typeface="Arial" panose="020B0604020202020204" pitchFamily="34" charset="0"/>
              <a:buChar char="•"/>
            </a:pPr>
            <a:r>
              <a:rPr lang="en-GB" sz="1400" dirty="0"/>
              <a:t>(RFC) Random Forest Classifier</a:t>
            </a:r>
          </a:p>
          <a:p>
            <a:pPr marL="742950" lvl="1" indent="-285750">
              <a:buFont typeface="Arial" panose="020B0604020202020204" pitchFamily="34" charset="0"/>
              <a:buChar char="•"/>
            </a:pPr>
            <a:r>
              <a:rPr lang="en-GB" sz="1400" dirty="0"/>
              <a:t>(ADA) Ada Boost Classifier</a:t>
            </a:r>
          </a:p>
          <a:p>
            <a:pPr marL="742950" lvl="1" indent="-285750">
              <a:buFont typeface="Arial" panose="020B0604020202020204" pitchFamily="34" charset="0"/>
              <a:buChar char="•"/>
            </a:pPr>
            <a:r>
              <a:rPr lang="en-GB" sz="1400" dirty="0"/>
              <a:t>(GRB) Gradient Boosting Classifier</a:t>
            </a:r>
          </a:p>
          <a:p>
            <a:pPr marL="742950" lvl="1" indent="-285750">
              <a:buFont typeface="Arial" panose="020B0604020202020204" pitchFamily="34" charset="0"/>
              <a:buChar char="•"/>
            </a:pPr>
            <a:r>
              <a:rPr lang="en-GB" sz="1400" dirty="0"/>
              <a:t>(SVM) Support Vector Machine model</a:t>
            </a:r>
          </a:p>
          <a:p>
            <a:pPr marL="742950" lvl="1" indent="-285750">
              <a:buFont typeface="Arial" panose="020B0604020202020204" pitchFamily="34" charset="0"/>
              <a:buChar char="•"/>
            </a:pPr>
            <a:r>
              <a:rPr lang="en-GB" sz="1400" dirty="0"/>
              <a:t>(XGB) XG-Boost Classifier</a:t>
            </a:r>
          </a:p>
          <a:p>
            <a:pPr marL="266700" lvl="1" indent="-177800">
              <a:buFont typeface="Arial" panose="020B0604020202020204" pitchFamily="34" charset="0"/>
              <a:buChar char="•"/>
            </a:pPr>
            <a:r>
              <a:rPr lang="en-GB" sz="1400" dirty="0"/>
              <a:t>5 models (LR, LDA, ADA, GRB, SVM) had the highest mean performance of 80% with differing </a:t>
            </a:r>
            <a:r>
              <a:rPr lang="en-GB" sz="1400" dirty="0" err="1"/>
              <a:t>St.Dev</a:t>
            </a:r>
            <a:endParaRPr lang="en-GB" sz="1400" dirty="0"/>
          </a:p>
          <a:p>
            <a:pPr marL="266700" lvl="1" indent="-177800">
              <a:buFont typeface="Arial" panose="020B0604020202020204" pitchFamily="34" charset="0"/>
              <a:buChar char="•"/>
            </a:pPr>
            <a:r>
              <a:rPr lang="en-GB" sz="1400" dirty="0"/>
              <a:t>We performed Hypothesis Tests and Hyperparameter Tuning on these models and selected the final model, saved it and used for prediction</a:t>
            </a:r>
          </a:p>
        </p:txBody>
      </p:sp>
      <p:sp>
        <p:nvSpPr>
          <p:cNvPr id="5" name="Slide Number Placeholder 4">
            <a:extLst>
              <a:ext uri="{FF2B5EF4-FFF2-40B4-BE49-F238E27FC236}">
                <a16:creationId xmlns:a16="http://schemas.microsoft.com/office/drawing/2014/main" id="{AD4FD1AA-CF54-42B4-A9BE-41D567CDE1A1}"/>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11" name="Picture 10">
            <a:extLst>
              <a:ext uri="{FF2B5EF4-FFF2-40B4-BE49-F238E27FC236}">
                <a16:creationId xmlns:a16="http://schemas.microsoft.com/office/drawing/2014/main" id="{DC4CE1F3-A614-4B9F-80AB-EED01B2610DF}"/>
              </a:ext>
            </a:extLst>
          </p:cNvPr>
          <p:cNvPicPr>
            <a:picLocks noChangeAspect="1"/>
          </p:cNvPicPr>
          <p:nvPr/>
        </p:nvPicPr>
        <p:blipFill>
          <a:blip r:embed="rId4"/>
          <a:stretch>
            <a:fillRect/>
          </a:stretch>
        </p:blipFill>
        <p:spPr>
          <a:xfrm>
            <a:off x="1440000" y="1522931"/>
            <a:ext cx="6149623" cy="3531670"/>
          </a:xfrm>
          <a:prstGeom prst="rect">
            <a:avLst/>
          </a:prstGeom>
        </p:spPr>
      </p:pic>
    </p:spTree>
    <p:extLst>
      <p:ext uri="{BB962C8B-B14F-4D97-AF65-F5344CB8AC3E}">
        <p14:creationId xmlns:p14="http://schemas.microsoft.com/office/powerpoint/2010/main" val="3080086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78565"/>
          </a:xfrm>
        </p:spPr>
        <p:txBody>
          <a:bodyPr>
            <a:normAutofit/>
          </a:bodyPr>
          <a:lstStyle/>
          <a:p>
            <a:r>
              <a:rPr lang="en-US" dirty="0"/>
              <a:t>Modeling – Hypothesis Testing		2/4</a:t>
            </a:r>
          </a:p>
        </p:txBody>
      </p:sp>
      <p:grpSp>
        <p:nvGrpSpPr>
          <p:cNvPr id="8" name="Group 7">
            <a:extLst>
              <a:ext uri="{FF2B5EF4-FFF2-40B4-BE49-F238E27FC236}">
                <a16:creationId xmlns:a16="http://schemas.microsoft.com/office/drawing/2014/main" id="{8F641DCA-704B-45ED-827E-BF807B2D0C30}"/>
              </a:ext>
            </a:extLst>
          </p:cNvPr>
          <p:cNvGrpSpPr>
            <a:grpSpLocks noChangeAspect="1"/>
          </p:cNvGrpSpPr>
          <p:nvPr/>
        </p:nvGrpSpPr>
        <p:grpSpPr>
          <a:xfrm>
            <a:off x="10800000" y="720000"/>
            <a:ext cx="720000" cy="720000"/>
            <a:chOff x="5238188" y="2571187"/>
            <a:chExt cx="1697421" cy="1697421"/>
          </a:xfrm>
        </p:grpSpPr>
        <p:sp>
          <p:nvSpPr>
            <p:cNvPr id="6" name="Rectangle: Diagonal Corners Rounded 5">
              <a:extLst>
                <a:ext uri="{FF2B5EF4-FFF2-40B4-BE49-F238E27FC236}">
                  <a16:creationId xmlns:a16="http://schemas.microsoft.com/office/drawing/2014/main" id="{FC92505D-D712-494A-98C4-BE770BD8BC5A}"/>
                </a:ext>
              </a:extLst>
            </p:cNvPr>
            <p:cNvSpPr>
              <a:spLocks noChangeAspect="1"/>
            </p:cNvSpPr>
            <p:nvPr/>
          </p:nvSpPr>
          <p:spPr>
            <a:xfrm>
              <a:off x="5238188" y="2571187"/>
              <a:ext cx="1697421" cy="1697421"/>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7" name="Rectangle 6" descr="Lightbulb">
              <a:extLst>
                <a:ext uri="{FF2B5EF4-FFF2-40B4-BE49-F238E27FC236}">
                  <a16:creationId xmlns:a16="http://schemas.microsoft.com/office/drawing/2014/main" id="{64078DF0-1276-4303-BD8E-5E85BE119D7F}"/>
                </a:ext>
              </a:extLst>
            </p:cNvPr>
            <p:cNvSpPr>
              <a:spLocks noChangeAspect="1"/>
            </p:cNvSpPr>
            <p:nvPr/>
          </p:nvSpPr>
          <p:spPr>
            <a:xfrm>
              <a:off x="5603813" y="2936812"/>
              <a:ext cx="973930" cy="9739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 name="Slide Number Placeholder 3">
            <a:extLst>
              <a:ext uri="{FF2B5EF4-FFF2-40B4-BE49-F238E27FC236}">
                <a16:creationId xmlns:a16="http://schemas.microsoft.com/office/drawing/2014/main" id="{9EF12DC7-CB6E-48D3-919E-4A12409B6FDB}"/>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9" name="TextBox 8">
            <a:extLst>
              <a:ext uri="{FF2B5EF4-FFF2-40B4-BE49-F238E27FC236}">
                <a16:creationId xmlns:a16="http://schemas.microsoft.com/office/drawing/2014/main" id="{5EC47D1E-9B6B-4E13-83C6-02BFED99587A}"/>
              </a:ext>
            </a:extLst>
          </p:cNvPr>
          <p:cNvSpPr txBox="1"/>
          <p:nvPr/>
        </p:nvSpPr>
        <p:spPr>
          <a:xfrm>
            <a:off x="8613912" y="1816065"/>
            <a:ext cx="3197088" cy="3323987"/>
          </a:xfrm>
          <a:prstGeom prst="rect">
            <a:avLst/>
          </a:prstGeom>
          <a:noFill/>
        </p:spPr>
        <p:txBody>
          <a:bodyPr wrap="square" rtlCol="0">
            <a:spAutoFit/>
          </a:bodyPr>
          <a:lstStyle/>
          <a:p>
            <a:pPr marL="285750" indent="-285750">
              <a:buFont typeface="Arial" panose="020B0604020202020204" pitchFamily="34" charset="0"/>
              <a:buChar char="•"/>
            </a:pPr>
            <a:r>
              <a:rPr lang="en-GB" sz="1400" dirty="0"/>
              <a:t>Comparing the mean performances of the 5 models more precisely and visualising them on a Box-Plot we assume that the model performances are not that different</a:t>
            </a:r>
          </a:p>
          <a:p>
            <a:pPr marL="285750" indent="-285750">
              <a:buFont typeface="Arial" panose="020B0604020202020204" pitchFamily="34" charset="0"/>
              <a:buChar char="•"/>
            </a:pPr>
            <a:r>
              <a:rPr lang="en-GB" sz="1400" dirty="0"/>
              <a:t>We can justify our assumption by performing pairwise p/t –Tests on each of the models</a:t>
            </a:r>
          </a:p>
          <a:p>
            <a:pPr marL="285750" indent="-285750">
              <a:buFont typeface="Arial" panose="020B0604020202020204" pitchFamily="34" charset="0"/>
              <a:buChar char="•"/>
            </a:pPr>
            <a:r>
              <a:rPr lang="en-GB" sz="1400" dirty="0"/>
              <a:t>We also run a one-way ANOVA on all 5 models</a:t>
            </a:r>
          </a:p>
          <a:p>
            <a:pPr marL="285750" indent="-285750">
              <a:buFont typeface="Arial" panose="020B0604020202020204" pitchFamily="34" charset="0"/>
              <a:buChar char="•"/>
            </a:pPr>
            <a:r>
              <a:rPr lang="en-GB" sz="1400" dirty="0"/>
              <a:t>Based on the Hypothesis tests we cannot reject the Null Hypothesis and conclude that the mean performances of the 5 models are not significantly different</a:t>
            </a:r>
          </a:p>
        </p:txBody>
      </p:sp>
      <p:pic>
        <p:nvPicPr>
          <p:cNvPr id="14" name="Picture 13">
            <a:extLst>
              <a:ext uri="{FF2B5EF4-FFF2-40B4-BE49-F238E27FC236}">
                <a16:creationId xmlns:a16="http://schemas.microsoft.com/office/drawing/2014/main" id="{FE5E6562-3C3E-47DD-BC47-AC40E56BA5B5}"/>
              </a:ext>
            </a:extLst>
          </p:cNvPr>
          <p:cNvPicPr>
            <a:picLocks noChangeAspect="1"/>
          </p:cNvPicPr>
          <p:nvPr/>
        </p:nvPicPr>
        <p:blipFill>
          <a:blip r:embed="rId4"/>
          <a:stretch>
            <a:fillRect/>
          </a:stretch>
        </p:blipFill>
        <p:spPr>
          <a:xfrm>
            <a:off x="1440000" y="1440000"/>
            <a:ext cx="7081856" cy="4034172"/>
          </a:xfrm>
          <a:prstGeom prst="rect">
            <a:avLst/>
          </a:prstGeom>
        </p:spPr>
      </p:pic>
      <p:pic>
        <p:nvPicPr>
          <p:cNvPr id="16" name="Picture 15">
            <a:extLst>
              <a:ext uri="{FF2B5EF4-FFF2-40B4-BE49-F238E27FC236}">
                <a16:creationId xmlns:a16="http://schemas.microsoft.com/office/drawing/2014/main" id="{F6439C3D-67E0-4C5D-BA3A-55594BC21B49}"/>
              </a:ext>
            </a:extLst>
          </p:cNvPr>
          <p:cNvPicPr>
            <a:picLocks noChangeAspect="1"/>
          </p:cNvPicPr>
          <p:nvPr/>
        </p:nvPicPr>
        <p:blipFill>
          <a:blip r:embed="rId5"/>
          <a:stretch>
            <a:fillRect/>
          </a:stretch>
        </p:blipFill>
        <p:spPr>
          <a:xfrm>
            <a:off x="5122687" y="4283015"/>
            <a:ext cx="2505425" cy="857370"/>
          </a:xfrm>
          <a:prstGeom prst="rect">
            <a:avLst/>
          </a:prstGeom>
        </p:spPr>
      </p:pic>
    </p:spTree>
    <p:extLst>
      <p:ext uri="{BB962C8B-B14F-4D97-AF65-F5344CB8AC3E}">
        <p14:creationId xmlns:p14="http://schemas.microsoft.com/office/powerpoint/2010/main" val="129692190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{4C64D41C-4C26-4B66-B441-432237803367}tf34357615_win32</Template>
  <TotalTime>0</TotalTime>
  <Words>2033</Words>
  <Application>Microsoft Office PowerPoint</Application>
  <PresentationFormat>Widescreen</PresentationFormat>
  <Paragraphs>164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Franklin Gothic Book</vt:lpstr>
      <vt:lpstr>Crop</vt:lpstr>
      <vt:lpstr>Telecom Churn Prediction</vt:lpstr>
      <vt:lpstr>Problem definition</vt:lpstr>
      <vt:lpstr>Workflow</vt:lpstr>
      <vt:lpstr>Dataset</vt:lpstr>
      <vt:lpstr>Exploratory Data Analysis (EDA)  1/2</vt:lpstr>
      <vt:lpstr>Exploratory Data Analysis (EDA)  2/2</vt:lpstr>
      <vt:lpstr>Preprocessing</vt:lpstr>
      <vt:lpstr>Modeling – Initial Model Building  1/4</vt:lpstr>
      <vt:lpstr>Modeling – Hypothesis Testing  2/4</vt:lpstr>
      <vt:lpstr>Modeling – Hyperparameter Tuning 3/4</vt:lpstr>
      <vt:lpstr>Modeling – Select Final Model  4/4</vt:lpstr>
      <vt:lpstr>Interpretation</vt:lpstr>
      <vt:lpstr>Auto ML Model recommendation</vt:lpstr>
      <vt:lpstr>Automation, Version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Churn Prediction</dc:title>
  <dc:creator>Akos Redey</dc:creator>
  <cp:lastModifiedBy>Akos Redey</cp:lastModifiedBy>
  <cp:revision>60</cp:revision>
  <dcterms:created xsi:type="dcterms:W3CDTF">2021-05-03T14:45:11Z</dcterms:created>
  <dcterms:modified xsi:type="dcterms:W3CDTF">2021-05-07T12:36:04Z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